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0" r:id="rId3"/>
    <p:sldId id="259" r:id="rId4"/>
  </p:sldIdLst>
  <p:sldSz cx="6858000" cy="9906000" type="A4"/>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showGuides="1">
      <p:cViewPr varScale="1">
        <p:scale>
          <a:sx n="50" d="100"/>
          <a:sy n="50" d="100"/>
        </p:scale>
        <p:origin x="-2298" y="-108"/>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0EC7D6-6A3A-4DE7-83B3-CC6FE0F9AA00}"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9BA9A-87E2-478B-859B-EEF5A5EEB038}" type="slidenum">
              <a:rPr kumimoji="1" lang="ja-JP" altLang="en-US" smtClean="0"/>
              <a:t>‹#›</a:t>
            </a:fld>
            <a:endParaRPr kumimoji="1" lang="ja-JP" altLang="en-US"/>
          </a:p>
        </p:txBody>
      </p:sp>
    </p:spTree>
    <p:extLst>
      <p:ext uri="{BB962C8B-B14F-4D97-AF65-F5344CB8AC3E}">
        <p14:creationId xmlns:p14="http://schemas.microsoft.com/office/powerpoint/2010/main" val="375731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0EC7D6-6A3A-4DE7-83B3-CC6FE0F9AA00}"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9BA9A-87E2-478B-859B-EEF5A5EEB038}" type="slidenum">
              <a:rPr kumimoji="1" lang="ja-JP" altLang="en-US" smtClean="0"/>
              <a:t>‹#›</a:t>
            </a:fld>
            <a:endParaRPr kumimoji="1" lang="ja-JP" altLang="en-US"/>
          </a:p>
        </p:txBody>
      </p:sp>
    </p:spTree>
    <p:extLst>
      <p:ext uri="{BB962C8B-B14F-4D97-AF65-F5344CB8AC3E}">
        <p14:creationId xmlns:p14="http://schemas.microsoft.com/office/powerpoint/2010/main" val="330596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0EC7D6-6A3A-4DE7-83B3-CC6FE0F9AA00}"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9BA9A-87E2-478B-859B-EEF5A5EEB038}" type="slidenum">
              <a:rPr kumimoji="1" lang="ja-JP" altLang="en-US" smtClean="0"/>
              <a:t>‹#›</a:t>
            </a:fld>
            <a:endParaRPr kumimoji="1" lang="ja-JP" altLang="en-US"/>
          </a:p>
        </p:txBody>
      </p:sp>
    </p:spTree>
    <p:extLst>
      <p:ext uri="{BB962C8B-B14F-4D97-AF65-F5344CB8AC3E}">
        <p14:creationId xmlns:p14="http://schemas.microsoft.com/office/powerpoint/2010/main" val="232964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0EC7D6-6A3A-4DE7-83B3-CC6FE0F9AA00}"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9BA9A-87E2-478B-859B-EEF5A5EEB038}" type="slidenum">
              <a:rPr kumimoji="1" lang="ja-JP" altLang="en-US" smtClean="0"/>
              <a:t>‹#›</a:t>
            </a:fld>
            <a:endParaRPr kumimoji="1" lang="ja-JP" altLang="en-US"/>
          </a:p>
        </p:txBody>
      </p:sp>
    </p:spTree>
    <p:extLst>
      <p:ext uri="{BB962C8B-B14F-4D97-AF65-F5344CB8AC3E}">
        <p14:creationId xmlns:p14="http://schemas.microsoft.com/office/powerpoint/2010/main" val="112194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B0EC7D6-6A3A-4DE7-83B3-CC6FE0F9AA00}"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9BA9A-87E2-478B-859B-EEF5A5EEB038}" type="slidenum">
              <a:rPr kumimoji="1" lang="ja-JP" altLang="en-US" smtClean="0"/>
              <a:t>‹#›</a:t>
            </a:fld>
            <a:endParaRPr kumimoji="1" lang="ja-JP" altLang="en-US"/>
          </a:p>
        </p:txBody>
      </p:sp>
    </p:spTree>
    <p:extLst>
      <p:ext uri="{BB962C8B-B14F-4D97-AF65-F5344CB8AC3E}">
        <p14:creationId xmlns:p14="http://schemas.microsoft.com/office/powerpoint/2010/main" val="177570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0EC7D6-6A3A-4DE7-83B3-CC6FE0F9AA00}" type="datetimeFigureOut">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49BA9A-87E2-478B-859B-EEF5A5EEB038}" type="slidenum">
              <a:rPr kumimoji="1" lang="ja-JP" altLang="en-US" smtClean="0"/>
              <a:t>‹#›</a:t>
            </a:fld>
            <a:endParaRPr kumimoji="1" lang="ja-JP" altLang="en-US"/>
          </a:p>
        </p:txBody>
      </p:sp>
    </p:spTree>
    <p:extLst>
      <p:ext uri="{BB962C8B-B14F-4D97-AF65-F5344CB8AC3E}">
        <p14:creationId xmlns:p14="http://schemas.microsoft.com/office/powerpoint/2010/main" val="212307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0EC7D6-6A3A-4DE7-83B3-CC6FE0F9AA00}" type="datetimeFigureOut">
              <a:rPr kumimoji="1" lang="ja-JP" altLang="en-US" smtClean="0"/>
              <a:t>2024/1/17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B49BA9A-87E2-478B-859B-EEF5A5EEB038}" type="slidenum">
              <a:rPr kumimoji="1" lang="ja-JP" altLang="en-US" smtClean="0"/>
              <a:t>‹#›</a:t>
            </a:fld>
            <a:endParaRPr kumimoji="1" lang="ja-JP" altLang="en-US"/>
          </a:p>
        </p:txBody>
      </p:sp>
    </p:spTree>
    <p:extLst>
      <p:ext uri="{BB962C8B-B14F-4D97-AF65-F5344CB8AC3E}">
        <p14:creationId xmlns:p14="http://schemas.microsoft.com/office/powerpoint/2010/main" val="175296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B0EC7D6-6A3A-4DE7-83B3-CC6FE0F9AA00}" type="datetimeFigureOut">
              <a:rPr kumimoji="1" lang="ja-JP" altLang="en-US" smtClean="0"/>
              <a:t>2024/1/17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49BA9A-87E2-478B-859B-EEF5A5EEB038}" type="slidenum">
              <a:rPr kumimoji="1" lang="ja-JP" altLang="en-US" smtClean="0"/>
              <a:t>‹#›</a:t>
            </a:fld>
            <a:endParaRPr kumimoji="1" lang="ja-JP" altLang="en-US"/>
          </a:p>
        </p:txBody>
      </p:sp>
    </p:spTree>
    <p:extLst>
      <p:ext uri="{BB962C8B-B14F-4D97-AF65-F5344CB8AC3E}">
        <p14:creationId xmlns:p14="http://schemas.microsoft.com/office/powerpoint/2010/main" val="20530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EC7D6-6A3A-4DE7-83B3-CC6FE0F9AA00}" type="datetimeFigureOut">
              <a:rPr kumimoji="1" lang="ja-JP" altLang="en-US" smtClean="0"/>
              <a:t>2024/1/17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49BA9A-87E2-478B-859B-EEF5A5EEB038}" type="slidenum">
              <a:rPr kumimoji="1" lang="ja-JP" altLang="en-US" smtClean="0"/>
              <a:t>‹#›</a:t>
            </a:fld>
            <a:endParaRPr kumimoji="1" lang="ja-JP" altLang="en-US"/>
          </a:p>
        </p:txBody>
      </p:sp>
    </p:spTree>
    <p:extLst>
      <p:ext uri="{BB962C8B-B14F-4D97-AF65-F5344CB8AC3E}">
        <p14:creationId xmlns:p14="http://schemas.microsoft.com/office/powerpoint/2010/main" val="359903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0EC7D6-6A3A-4DE7-83B3-CC6FE0F9AA00}" type="datetimeFigureOut">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49BA9A-87E2-478B-859B-EEF5A5EEB038}" type="slidenum">
              <a:rPr kumimoji="1" lang="ja-JP" altLang="en-US" smtClean="0"/>
              <a:t>‹#›</a:t>
            </a:fld>
            <a:endParaRPr kumimoji="1" lang="ja-JP" altLang="en-US"/>
          </a:p>
        </p:txBody>
      </p:sp>
    </p:spTree>
    <p:extLst>
      <p:ext uri="{BB962C8B-B14F-4D97-AF65-F5344CB8AC3E}">
        <p14:creationId xmlns:p14="http://schemas.microsoft.com/office/powerpoint/2010/main" val="241469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0EC7D6-6A3A-4DE7-83B3-CC6FE0F9AA00}" type="datetimeFigureOut">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49BA9A-87E2-478B-859B-EEF5A5EEB038}" type="slidenum">
              <a:rPr kumimoji="1" lang="ja-JP" altLang="en-US" smtClean="0"/>
              <a:t>‹#›</a:t>
            </a:fld>
            <a:endParaRPr kumimoji="1" lang="ja-JP" altLang="en-US"/>
          </a:p>
        </p:txBody>
      </p:sp>
    </p:spTree>
    <p:extLst>
      <p:ext uri="{BB962C8B-B14F-4D97-AF65-F5344CB8AC3E}">
        <p14:creationId xmlns:p14="http://schemas.microsoft.com/office/powerpoint/2010/main" val="135670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B0EC7D6-6A3A-4DE7-83B3-CC6FE0F9AA00}" type="datetimeFigureOut">
              <a:rPr kumimoji="1" lang="ja-JP" altLang="en-US" smtClean="0"/>
              <a:t>2024/1/17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B49BA9A-87E2-478B-859B-EEF5A5EEB038}" type="slidenum">
              <a:rPr kumimoji="1" lang="ja-JP" altLang="en-US" smtClean="0"/>
              <a:t>‹#›</a:t>
            </a:fld>
            <a:endParaRPr kumimoji="1" lang="ja-JP" altLang="en-US"/>
          </a:p>
        </p:txBody>
      </p:sp>
    </p:spTree>
    <p:extLst>
      <p:ext uri="{BB962C8B-B14F-4D97-AF65-F5344CB8AC3E}">
        <p14:creationId xmlns:p14="http://schemas.microsoft.com/office/powerpoint/2010/main" val="1754478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frame-illust.blogspot.com/2019/09/blog-post_328.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gif"/><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hyperlink" Target="https://b.hatena.ne.jp/entry/s/bikkypretty.hatenablog.com/entry/2021/05/08/071319"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hyperlink" Target="https://illpop.com/png_school/gym_a22.htm" TargetMode="External"/><Relationship Id="rId4" Type="http://schemas.openxmlformats.org/officeDocument/2006/relationships/hyperlink" Target="https://frame-illust.blogspot.com/2019/09/blog-post_328.html" TargetMode="External"/><Relationship Id="rId9" Type="http://schemas.openxmlformats.org/officeDocument/2006/relationships/image" Target="../media/image8.png"/><Relationship Id="rId14" Type="http://schemas.openxmlformats.org/officeDocument/2006/relationships/hyperlink" Target="https://www.manabinoba.com/illustrations/14709.html"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frame-illust.blogspot.com/2019/09/blog-post_328.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xmlns="" id="{2FEF1A95-CDBD-A8A1-1BE8-9F4446FAD01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695" b="98364" l="1892" r="98649">
                        <a14:foregroundMark x1="5000" y1="91915" x2="16081" y2="32916"/>
                        <a14:foregroundMark x1="16081" y1="32916" x2="16622" y2="31954"/>
                        <a14:foregroundMark x1="1284" y1="95284" x2="13446" y2="96343"/>
                        <a14:foregroundMark x1="13446" y1="96343" x2="15473" y2="95284"/>
                        <a14:foregroundMark x1="4392" y1="93455" x2="1959" y2="16169"/>
                        <a14:foregroundMark x1="1959" y1="16169" x2="1959" y2="6833"/>
                        <a14:foregroundMark x1="1959" y1="6833" x2="30676" y2="2887"/>
                        <a14:foregroundMark x1="6486" y1="25217" x2="2365" y2="31954"/>
                        <a14:foregroundMark x1="2365" y1="31954" x2="6081" y2="30029"/>
                        <a14:foregroundMark x1="4122" y1="3080" x2="5203" y2="5005"/>
                        <a14:foregroundMark x1="30541" y1="5294" x2="55203" y2="4235"/>
                        <a14:foregroundMark x1="58176" y1="2117" x2="83243" y2="2984"/>
                        <a14:foregroundMark x1="83243" y1="2984" x2="88784" y2="8470"/>
                        <a14:foregroundMark x1="88784" y1="8470" x2="90743" y2="24447"/>
                        <a14:foregroundMark x1="90743" y1="24447" x2="91892" y2="27815"/>
                        <a14:foregroundMark x1="53649" y1="93840" x2="88784" y2="95573"/>
                        <a14:foregroundMark x1="78446" y1="98556" x2="79122" y2="89028"/>
                        <a14:foregroundMark x1="52500" y1="91723" x2="43784" y2="95861"/>
                        <a14:foregroundMark x1="43784" y1="95861" x2="43041" y2="92974"/>
                        <a14:foregroundMark x1="58041" y1="5197" x2="61149" y2="6737"/>
                        <a14:foregroundMark x1="57432" y1="7796" x2="60338" y2="9721"/>
                        <a14:foregroundMark x1="51419" y1="93167" x2="51419" y2="96535"/>
                        <a14:foregroundMark x1="33716" y1="96054" x2="24054" y2="94803"/>
                        <a14:foregroundMark x1="24054" y1="94803" x2="21351" y2="90857"/>
                        <a14:foregroundMark x1="30541" y1="96824" x2="33716" y2="97401"/>
                        <a14:foregroundMark x1="94054" y1="94033" x2="95878" y2="66506"/>
                        <a14:foregroundMark x1="95878" y1="66506" x2="98108" y2="58807"/>
                        <a14:foregroundMark x1="98108" y1="58807" x2="97027" y2="43792"/>
                        <a14:foregroundMark x1="97027" y1="43792" x2="94324" y2="37151"/>
                        <a14:foregroundMark x1="94324" y1="37151" x2="93716" y2="21078"/>
                        <a14:foregroundMark x1="93716" y1="21078" x2="94730" y2="5197"/>
                        <a14:foregroundMark x1="94392" y1="3176" x2="98649" y2="21270"/>
                        <a14:foregroundMark x1="98649" y1="21270" x2="97838" y2="79211"/>
                        <a14:foregroundMark x1="93919" y1="42252" x2="94054" y2="56689"/>
                        <a14:foregroundMark x1="96216" y1="74591" x2="95270" y2="86333"/>
                        <a14:foregroundMark x1="95270" y1="86333" x2="94595" y2="86141"/>
                        <a14:foregroundMark x1="21014" y1="98171" x2="21081" y2="89317"/>
                        <a14:foregroundMark x1="21081" y1="89317" x2="21689" y2="87680"/>
                        <a14:backgroundMark x1="43378" y1="49759" x2="55338" y2="48701"/>
                        <a14:backgroundMark x1="43919" y1="50529" x2="56892" y2="50241"/>
                        <a14:backgroundMark x1="56284" y1="49663" x2="51149" y2="52262"/>
                        <a14:backgroundMark x1="51149" y1="52262" x2="43716" y2="50241"/>
                        <a14:backgroundMark x1="43784" y1="50818" x2="55270" y2="50144"/>
                        <a14:backgroundMark x1="55270" y1="50144" x2="44122" y2="4966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rot="5400000">
            <a:off x="-1580510" y="1580510"/>
            <a:ext cx="10074589" cy="6913569"/>
          </a:xfrm>
          <a:prstGeom prst="rect">
            <a:avLst/>
          </a:prstGeom>
        </p:spPr>
      </p:pic>
      <p:sp>
        <p:nvSpPr>
          <p:cNvPr id="5" name="テキスト ボックス 4">
            <a:extLst>
              <a:ext uri="{FF2B5EF4-FFF2-40B4-BE49-F238E27FC236}">
                <a16:creationId xmlns:a16="http://schemas.microsoft.com/office/drawing/2014/main" xmlns="" id="{A9722976-05A6-4203-B540-C59CCD52730F}"/>
              </a:ext>
            </a:extLst>
          </p:cNvPr>
          <p:cNvSpPr txBox="1"/>
          <p:nvPr/>
        </p:nvSpPr>
        <p:spPr>
          <a:xfrm>
            <a:off x="433677" y="2997799"/>
            <a:ext cx="5901155" cy="4462760"/>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日　付</a:t>
            </a:r>
            <a:r>
              <a:rPr kumimoji="1" lang="ja-JP" altLang="en-US"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令和</a:t>
            </a:r>
            <a:r>
              <a:rPr kumimoji="1" lang="en-US" altLang="ja-JP" sz="1200" dirty="0">
                <a:latin typeface="HG丸ｺﾞｼｯｸM-PRO" panose="020F0600000000000000" pitchFamily="50" charset="-128"/>
                <a:ea typeface="HG丸ｺﾞｼｯｸM-PRO" panose="020F0600000000000000" pitchFamily="50" charset="-128"/>
              </a:rPr>
              <a:t>6</a:t>
            </a:r>
            <a:r>
              <a:rPr kumimoji="1" lang="ja-JP" altLang="en-US" sz="1200" dirty="0" smtClean="0">
                <a:latin typeface="HG丸ｺﾞｼｯｸM-PRO" panose="020F0600000000000000" pitchFamily="50" charset="-128"/>
                <a:ea typeface="HG丸ｺﾞｼｯｸM-PRO" panose="020F0600000000000000" pitchFamily="50" charset="-128"/>
              </a:rPr>
              <a:t>年</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　　　</a:t>
            </a:r>
            <a:r>
              <a:rPr kumimoji="1" lang="ja-JP" altLang="en-US" sz="2000" b="1" u="sng" dirty="0" smtClean="0">
                <a:solidFill>
                  <a:srgbClr val="FF0000"/>
                </a:solidFill>
                <a:latin typeface="HG丸ｺﾞｼｯｸM-PRO" panose="020F0600000000000000" pitchFamily="50" charset="-128"/>
                <a:ea typeface="HG丸ｺﾞｼｯｸM-PRO" panose="020F0600000000000000" pitchFamily="50" charset="-128"/>
              </a:rPr>
              <a:t>１月</a:t>
            </a:r>
            <a:r>
              <a:rPr kumimoji="1" lang="en-US" altLang="ja-JP" sz="2000" b="1" u="sng" dirty="0">
                <a:solidFill>
                  <a:srgbClr val="FF0000"/>
                </a:solidFill>
                <a:latin typeface="HG丸ｺﾞｼｯｸM-PRO" panose="020F0600000000000000" pitchFamily="50" charset="-128"/>
                <a:ea typeface="HG丸ｺﾞｼｯｸM-PRO" panose="020F0600000000000000" pitchFamily="50" charset="-128"/>
              </a:rPr>
              <a:t>24</a:t>
            </a:r>
            <a:r>
              <a:rPr kumimoji="1" lang="ja-JP" altLang="en-US" sz="2000" b="1" u="sng" dirty="0">
                <a:solidFill>
                  <a:srgbClr val="FF0000"/>
                </a:solidFill>
                <a:latin typeface="HG丸ｺﾞｼｯｸM-PRO" panose="020F0600000000000000" pitchFamily="50" charset="-128"/>
                <a:ea typeface="HG丸ｺﾞｼｯｸM-PRO" panose="020F0600000000000000" pitchFamily="50" charset="-128"/>
              </a:rPr>
              <a:t>日・</a:t>
            </a:r>
            <a:r>
              <a:rPr kumimoji="1" lang="en-US" altLang="ja-JP" sz="2000" b="1" u="sng" dirty="0">
                <a:solidFill>
                  <a:srgbClr val="FF0000"/>
                </a:solidFill>
                <a:latin typeface="HG丸ｺﾞｼｯｸM-PRO" panose="020F0600000000000000" pitchFamily="50" charset="-128"/>
                <a:ea typeface="HG丸ｺﾞｼｯｸM-PRO" panose="020F0600000000000000" pitchFamily="50" charset="-128"/>
              </a:rPr>
              <a:t>31</a:t>
            </a:r>
            <a:r>
              <a:rPr kumimoji="1" lang="ja-JP" altLang="en-US" sz="2000" b="1" u="sng" dirty="0">
                <a:solidFill>
                  <a:srgbClr val="FF0000"/>
                </a:solidFill>
                <a:latin typeface="HG丸ｺﾞｼｯｸM-PRO" panose="020F0600000000000000" pitchFamily="50" charset="-128"/>
                <a:ea typeface="HG丸ｺﾞｼｯｸM-PRO" panose="020F0600000000000000" pitchFamily="50" charset="-128"/>
              </a:rPr>
              <a:t>日・</a:t>
            </a:r>
            <a:r>
              <a:rPr kumimoji="1" lang="ja-JP" altLang="en-US" sz="2000" b="1" u="sng" dirty="0" smtClean="0">
                <a:solidFill>
                  <a:srgbClr val="FF0000"/>
                </a:solidFill>
                <a:latin typeface="HG丸ｺﾞｼｯｸM-PRO" panose="020F0600000000000000" pitchFamily="50" charset="-128"/>
                <a:ea typeface="HG丸ｺﾞｼｯｸM-PRO" panose="020F0600000000000000" pitchFamily="50" charset="-128"/>
              </a:rPr>
              <a:t>２月</a:t>
            </a:r>
            <a:r>
              <a:rPr kumimoji="1" lang="en-US" altLang="ja-JP" sz="2000" b="1" u="sng" dirty="0" smtClean="0">
                <a:solidFill>
                  <a:srgbClr val="FF0000"/>
                </a:solidFill>
                <a:latin typeface="HG丸ｺﾞｼｯｸM-PRO" panose="020F0600000000000000" pitchFamily="50" charset="-128"/>
                <a:ea typeface="HG丸ｺﾞｼｯｸM-PRO" panose="020F0600000000000000" pitchFamily="50" charset="-128"/>
              </a:rPr>
              <a:t>14</a:t>
            </a:r>
            <a:r>
              <a:rPr kumimoji="1" lang="ja-JP" altLang="en-US" sz="2000" b="1" u="sng" dirty="0" smtClean="0">
                <a:solidFill>
                  <a:srgbClr val="FF0000"/>
                </a:solidFill>
                <a:latin typeface="HG丸ｺﾞｼｯｸM-PRO" panose="020F0600000000000000" pitchFamily="50" charset="-128"/>
                <a:ea typeface="HG丸ｺﾞｼｯｸM-PRO" panose="020F0600000000000000" pitchFamily="50" charset="-128"/>
              </a:rPr>
              <a:t>日・</a:t>
            </a:r>
            <a:r>
              <a:rPr kumimoji="1" lang="en-US" altLang="ja-JP" sz="2000" b="1" u="sng" dirty="0" smtClean="0">
                <a:solidFill>
                  <a:srgbClr val="FF0000"/>
                </a:solidFill>
                <a:latin typeface="HG丸ｺﾞｼｯｸM-PRO" panose="020F0600000000000000" pitchFamily="50" charset="-128"/>
                <a:ea typeface="HG丸ｺﾞｼｯｸM-PRO" panose="020F0600000000000000" pitchFamily="50" charset="-128"/>
              </a:rPr>
              <a:t>21</a:t>
            </a:r>
            <a:r>
              <a:rPr kumimoji="1" lang="ja-JP" altLang="en-US" sz="2000" b="1" u="sng" dirty="0" smtClean="0">
                <a:solidFill>
                  <a:srgbClr val="FF0000"/>
                </a:solidFill>
                <a:latin typeface="HG丸ｺﾞｼｯｸM-PRO" panose="020F0600000000000000" pitchFamily="50" charset="-128"/>
                <a:ea typeface="HG丸ｺﾞｼｯｸM-PRO" panose="020F0600000000000000" pitchFamily="50" charset="-128"/>
              </a:rPr>
              <a:t>日</a:t>
            </a:r>
            <a:endParaRPr kumimoji="1" lang="en-US" altLang="ja-JP" sz="2000" b="1" u="sng"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各水曜日 全４回　</a:t>
            </a:r>
            <a:endParaRPr kumimoji="1" lang="en-US" altLang="ja-JP"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時　間：１５：</a:t>
            </a:r>
            <a:r>
              <a:rPr kumimoji="1" lang="en-US" altLang="ja-JP" sz="1600" dirty="0">
                <a:latin typeface="HG丸ｺﾞｼｯｸM-PRO" panose="020F0600000000000000" pitchFamily="50" charset="-128"/>
                <a:ea typeface="HG丸ｺﾞｼｯｸM-PRO" panose="020F0600000000000000" pitchFamily="50" charset="-128"/>
              </a:rPr>
              <a:t>3</a:t>
            </a:r>
            <a:r>
              <a:rPr kumimoji="1" lang="ja-JP" altLang="en-US" sz="1600" dirty="0">
                <a:latin typeface="HG丸ｺﾞｼｯｸM-PRO" panose="020F0600000000000000" pitchFamily="50" charset="-128"/>
                <a:ea typeface="HG丸ｺﾞｼｯｸM-PRO" panose="020F0600000000000000" pitchFamily="50" charset="-128"/>
              </a:rPr>
              <a:t>０～１６：</a:t>
            </a:r>
            <a:r>
              <a:rPr kumimoji="1" lang="en-US" altLang="ja-JP" sz="1600" dirty="0">
                <a:latin typeface="HG丸ｺﾞｼｯｸM-PRO" panose="020F0600000000000000" pitchFamily="50" charset="-128"/>
                <a:ea typeface="HG丸ｺﾞｼｯｸM-PRO" panose="020F0600000000000000" pitchFamily="50" charset="-128"/>
              </a:rPr>
              <a:t>3</a:t>
            </a:r>
            <a:r>
              <a:rPr kumimoji="1" lang="ja-JP" altLang="en-US" sz="1600" dirty="0">
                <a:latin typeface="HG丸ｺﾞｼｯｸM-PRO" panose="020F0600000000000000" pitchFamily="50" charset="-128"/>
                <a:ea typeface="HG丸ｺﾞｼｯｸM-PRO" panose="020F0600000000000000" pitchFamily="50" charset="-128"/>
              </a:rPr>
              <a:t>０</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場　所：</a:t>
            </a:r>
            <a:r>
              <a:rPr kumimoji="1" lang="ja-JP" altLang="en-US" sz="1600" b="1" dirty="0">
                <a:solidFill>
                  <a:srgbClr val="0070C0"/>
                </a:solidFill>
                <a:latin typeface="HG丸ｺﾞｼｯｸM-PRO" panose="020F0600000000000000" pitchFamily="50" charset="-128"/>
                <a:ea typeface="HG丸ｺﾞｼｯｸM-PRO" panose="020F0600000000000000" pitchFamily="50" charset="-128"/>
              </a:rPr>
              <a:t>東部体育館</a:t>
            </a:r>
            <a:r>
              <a:rPr kumimoji="1" lang="ja-JP" altLang="en-US" sz="1600" dirty="0">
                <a:latin typeface="HG丸ｺﾞｼｯｸM-PRO" panose="020F0600000000000000" pitchFamily="50" charset="-128"/>
                <a:ea typeface="HG丸ｺﾞｼｯｸM-PRO" panose="020F0600000000000000" pitchFamily="50" charset="-128"/>
              </a:rPr>
              <a:t>　🏠習志野市東習志野</a:t>
            </a:r>
            <a:r>
              <a:rPr kumimoji="1" lang="en-US" altLang="ja-JP" sz="1600" dirty="0">
                <a:latin typeface="HG丸ｺﾞｼｯｸM-PRO" panose="020F0600000000000000" pitchFamily="50" charset="-128"/>
                <a:ea typeface="HG丸ｺﾞｼｯｸM-PRO" panose="020F0600000000000000" pitchFamily="50" charset="-128"/>
              </a:rPr>
              <a:t>3-4-5</a:t>
            </a:r>
          </a:p>
          <a:p>
            <a:r>
              <a:rPr kumimoji="1" lang="ja-JP" altLang="en-US" sz="1600" dirty="0">
                <a:latin typeface="HG丸ｺﾞｼｯｸM-PRO" panose="020F0600000000000000" pitchFamily="50" charset="-128"/>
                <a:ea typeface="HG丸ｺﾞｼｯｸM-PRO" panose="020F0600000000000000" pitchFamily="50" charset="-128"/>
              </a:rPr>
              <a:t>定　員：２０名</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参加費：２</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０００円（保険料含む）</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講　師</a:t>
            </a:r>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公財</a:t>
            </a:r>
            <a:r>
              <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習志野市スポーツ振興協会　職員</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持ち物：飲み物、タオル、着替え、室内履き、</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服装等：・動きやすい服装でご参加ください。</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　　　　・髪が長い場合は、頭の下の方か頭のサイドで</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　　　　　結んでください。</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内　容：マット運動や跳び箱、鉄棒、ボール運動など</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　　　　様々な動きを通して運動の楽しさを学びます！</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その他：</a:t>
            </a:r>
            <a:r>
              <a:rPr kumimoji="1" lang="ja-JP" altLang="en-US" sz="1600" dirty="0">
                <a:latin typeface="HG丸ｺﾞｼｯｸM-PRO" panose="020F0600000000000000" pitchFamily="50" charset="-128"/>
                <a:ea typeface="HG丸ｺﾞｼｯｸM-PRO" panose="020F0600000000000000" pitchFamily="50" charset="-128"/>
              </a:rPr>
              <a:t>体調不良等で欠席の場合は、お電話等でご連絡</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頂ければ幸いです。</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この他ご不明な点はお気軽にお問合せ下さい</a:t>
            </a:r>
            <a:r>
              <a:rPr kumimoji="1" lang="ja-JP" altLang="en-US"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sym typeface="Wingdings" panose="05000000000000000000" pitchFamily="2" charset="2"/>
              </a:rPr>
              <a:t>　　</a:t>
            </a:r>
            <a:endParaRPr kumimoji="1" lang="en-US" altLang="ja-JP" dirty="0">
              <a:latin typeface="HG丸ｺﾞｼｯｸM-PRO" panose="020F0600000000000000" pitchFamily="50" charset="-128"/>
              <a:ea typeface="HG丸ｺﾞｼｯｸM-PRO" panose="020F0600000000000000" pitchFamily="50" charset="-128"/>
              <a:sym typeface="Wingdings" panose="05000000000000000000" pitchFamily="2" charset="2"/>
            </a:endParaRPr>
          </a:p>
        </p:txBody>
      </p:sp>
      <p:sp>
        <p:nvSpPr>
          <p:cNvPr id="7" name="テキスト ボックス 6">
            <a:extLst>
              <a:ext uri="{FF2B5EF4-FFF2-40B4-BE49-F238E27FC236}">
                <a16:creationId xmlns:a16="http://schemas.microsoft.com/office/drawing/2014/main" xmlns="" id="{B893DF48-3FF2-463D-B6DD-591674F2BDE0}"/>
              </a:ext>
            </a:extLst>
          </p:cNvPr>
          <p:cNvSpPr txBox="1"/>
          <p:nvPr/>
        </p:nvSpPr>
        <p:spPr>
          <a:xfrm>
            <a:off x="459242" y="7510369"/>
            <a:ext cx="6014720" cy="1908215"/>
          </a:xfrm>
          <a:prstGeom prst="rect">
            <a:avLst/>
          </a:prstGeom>
          <a:noFill/>
        </p:spPr>
        <p:txBody>
          <a:bodyPr wrap="square" rtlCol="0">
            <a:spAutoFit/>
          </a:bodyPr>
          <a:lstStyle/>
          <a:p>
            <a:pPr algn="ctr"/>
            <a:r>
              <a:rPr kumimoji="1" lang="en-US" altLang="ja-JP" sz="1600" b="1"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1600" b="1" dirty="0">
                <a:solidFill>
                  <a:srgbClr val="0070C0"/>
                </a:solidFill>
                <a:latin typeface="HG丸ｺﾞｼｯｸM-PRO" panose="020F0600000000000000" pitchFamily="50" charset="-128"/>
                <a:ea typeface="HG丸ｺﾞｼｯｸM-PRO" panose="020F0600000000000000" pitchFamily="50" charset="-128"/>
              </a:rPr>
              <a:t>キャンセルについて</a:t>
            </a:r>
            <a:r>
              <a:rPr kumimoji="1" lang="en-US" altLang="ja-JP" sz="1600" b="1" dirty="0">
                <a:solidFill>
                  <a:srgbClr val="0070C0"/>
                </a:solidFill>
                <a:latin typeface="HG丸ｺﾞｼｯｸM-PRO" panose="020F0600000000000000" pitchFamily="50" charset="-128"/>
                <a:ea typeface="HG丸ｺﾞｼｯｸM-PRO" panose="020F0600000000000000" pitchFamily="50" charset="-128"/>
              </a:rPr>
              <a:t>】</a:t>
            </a:r>
          </a:p>
          <a:p>
            <a:endParaRPr kumimoji="1" lang="en-US" altLang="ja-JP" sz="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キャンセルをされる際は、お早目に連絡をお願いいたします。</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下記の期間によってキャンセル料をいただきますのでご了承ください。</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・申込み～ </a:t>
            </a:r>
            <a:r>
              <a:rPr kumimoji="1" lang="en-US" altLang="ja-JP" sz="1400" b="1" dirty="0">
                <a:latin typeface="HG丸ｺﾞｼｯｸM-PRO" panose="020F0600000000000000" pitchFamily="50" charset="-128"/>
                <a:ea typeface="HG丸ｺﾞｼｯｸM-PRO" panose="020F0600000000000000" pitchFamily="50" charset="-128"/>
              </a:rPr>
              <a:t>1/16(</a:t>
            </a:r>
            <a:r>
              <a:rPr kumimoji="1" lang="ja-JP" altLang="en-US" sz="1400" b="1" dirty="0">
                <a:latin typeface="HG丸ｺﾞｼｯｸM-PRO" panose="020F0600000000000000" pitchFamily="50" charset="-128"/>
                <a:ea typeface="HG丸ｺﾞｼｯｸM-PRO" panose="020F0600000000000000" pitchFamily="50" charset="-128"/>
              </a:rPr>
              <a:t>火</a:t>
            </a:r>
            <a:r>
              <a:rPr kumimoji="1" lang="en-US" altLang="ja-JP" sz="1400" b="1" dirty="0">
                <a:latin typeface="HG丸ｺﾞｼｯｸM-PRO" panose="020F0600000000000000" pitchFamily="50" charset="-128"/>
                <a:ea typeface="HG丸ｺﾞｼｯｸM-PRO" panose="020F0600000000000000" pitchFamily="50" charset="-128"/>
              </a:rPr>
              <a:t>)</a:t>
            </a:r>
            <a:r>
              <a:rPr kumimoji="1" lang="ja-JP" altLang="en-US" sz="1400" b="1" dirty="0">
                <a:latin typeface="HG丸ｺﾞｼｯｸM-PRO" panose="020F0600000000000000" pitchFamily="50" charset="-128"/>
                <a:ea typeface="HG丸ｺﾞｼｯｸM-PRO" panose="020F0600000000000000" pitchFamily="50" charset="-128"/>
              </a:rPr>
              <a:t>まで ：キャンセル料なし</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a:t>
            </a:r>
            <a:r>
              <a:rPr kumimoji="1" lang="en-US" altLang="ja-JP" sz="1400" b="1" dirty="0">
                <a:latin typeface="HG丸ｺﾞｼｯｸM-PRO" panose="020F0600000000000000" pitchFamily="50" charset="-128"/>
                <a:ea typeface="HG丸ｺﾞｼｯｸM-PRO" panose="020F0600000000000000" pitchFamily="50" charset="-128"/>
              </a:rPr>
              <a:t>1/17</a:t>
            </a:r>
            <a:r>
              <a:rPr kumimoji="1" lang="ja-JP" altLang="en-US" sz="1400" b="1" dirty="0">
                <a:latin typeface="HG丸ｺﾞｼｯｸM-PRO" panose="020F0600000000000000" pitchFamily="50" charset="-128"/>
                <a:ea typeface="HG丸ｺﾞｼｯｸM-PRO" panose="020F0600000000000000" pitchFamily="50" charset="-128"/>
              </a:rPr>
              <a:t>（水</a:t>
            </a:r>
            <a:r>
              <a:rPr kumimoji="1" lang="en-US" altLang="ja-JP" sz="1400" b="1" dirty="0">
                <a:latin typeface="HG丸ｺﾞｼｯｸM-PRO" panose="020F0600000000000000" pitchFamily="50" charset="-128"/>
                <a:ea typeface="HG丸ｺﾞｼｯｸM-PRO" panose="020F0600000000000000" pitchFamily="50" charset="-128"/>
              </a:rPr>
              <a:t>)</a:t>
            </a:r>
            <a:r>
              <a:rPr kumimoji="1" lang="ja-JP" altLang="en-US" sz="1400" b="1" dirty="0">
                <a:latin typeface="HG丸ｺﾞｼｯｸM-PRO" panose="020F0600000000000000" pitchFamily="50" charset="-128"/>
                <a:ea typeface="HG丸ｺﾞｼｯｸM-PRO" panose="020F0600000000000000" pitchFamily="50" charset="-128"/>
              </a:rPr>
              <a:t>～ </a:t>
            </a:r>
            <a:r>
              <a:rPr kumimoji="1" lang="en-US" altLang="ja-JP" sz="1400" b="1" dirty="0">
                <a:latin typeface="HG丸ｺﾞｼｯｸM-PRO" panose="020F0600000000000000" pitchFamily="50" charset="-128"/>
                <a:ea typeface="HG丸ｺﾞｼｯｸM-PRO" panose="020F0600000000000000" pitchFamily="50" charset="-128"/>
              </a:rPr>
              <a:t>1/23(</a:t>
            </a:r>
            <a:r>
              <a:rPr kumimoji="1" lang="ja-JP" altLang="en-US" sz="1400" b="1" dirty="0">
                <a:latin typeface="HG丸ｺﾞｼｯｸM-PRO" panose="020F0600000000000000" pitchFamily="50" charset="-128"/>
                <a:ea typeface="HG丸ｺﾞｼｯｸM-PRO" panose="020F0600000000000000" pitchFamily="50" charset="-128"/>
              </a:rPr>
              <a:t>火</a:t>
            </a:r>
            <a:r>
              <a:rPr kumimoji="1" lang="en-US" altLang="ja-JP" sz="1400" b="1" dirty="0">
                <a:latin typeface="HG丸ｺﾞｼｯｸM-PRO" panose="020F0600000000000000" pitchFamily="50" charset="-128"/>
                <a:ea typeface="HG丸ｺﾞｼｯｸM-PRO" panose="020F0600000000000000" pitchFamily="50" charset="-128"/>
              </a:rPr>
              <a:t>)</a:t>
            </a:r>
            <a:r>
              <a:rPr kumimoji="1" lang="ja-JP" altLang="en-US" sz="1400" b="1" dirty="0">
                <a:latin typeface="HG丸ｺﾞｼｯｸM-PRO" panose="020F0600000000000000" pitchFamily="50" charset="-128"/>
                <a:ea typeface="HG丸ｺﾞｼｯｸM-PRO" panose="020F0600000000000000" pitchFamily="50" charset="-128"/>
              </a:rPr>
              <a:t> ：</a:t>
            </a:r>
            <a:r>
              <a:rPr kumimoji="1" lang="en-US" altLang="ja-JP" sz="1400" b="1" dirty="0">
                <a:latin typeface="HG丸ｺﾞｼｯｸM-PRO" panose="020F0600000000000000" pitchFamily="50" charset="-128"/>
                <a:ea typeface="HG丸ｺﾞｼｯｸM-PRO" panose="020F0600000000000000" pitchFamily="50" charset="-128"/>
              </a:rPr>
              <a:t>50</a:t>
            </a:r>
            <a:r>
              <a:rPr kumimoji="1" lang="ja-JP" altLang="en-US" sz="1400" b="1" dirty="0">
                <a:latin typeface="HG丸ｺﾞｼｯｸM-PRO" panose="020F0600000000000000" pitchFamily="50" charset="-128"/>
                <a:ea typeface="HG丸ｺﾞｼｯｸM-PRO" panose="020F0600000000000000" pitchFamily="50" charset="-128"/>
              </a:rPr>
              <a:t>％（</a:t>
            </a:r>
            <a:r>
              <a:rPr kumimoji="1" lang="en-US" altLang="ja-JP" sz="1400" b="1" dirty="0">
                <a:latin typeface="HG丸ｺﾞｼｯｸM-PRO" panose="020F0600000000000000" pitchFamily="50" charset="-128"/>
                <a:ea typeface="HG丸ｺﾞｼｯｸM-PRO" panose="020F0600000000000000" pitchFamily="50" charset="-128"/>
              </a:rPr>
              <a:t>1,000</a:t>
            </a:r>
            <a:r>
              <a:rPr kumimoji="1" lang="ja-JP" altLang="en-US" sz="1400" b="1" dirty="0">
                <a:latin typeface="HG丸ｺﾞｼｯｸM-PRO" panose="020F0600000000000000" pitchFamily="50" charset="-128"/>
                <a:ea typeface="HG丸ｺﾞｼｯｸM-PRO" panose="020F0600000000000000" pitchFamily="50" charset="-128"/>
              </a:rPr>
              <a:t>円）</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a:t>
            </a:r>
            <a:r>
              <a:rPr kumimoji="1" lang="en-US" altLang="ja-JP" sz="1400" b="1" dirty="0">
                <a:latin typeface="HG丸ｺﾞｼｯｸM-PRO" panose="020F0600000000000000" pitchFamily="50" charset="-128"/>
                <a:ea typeface="HG丸ｺﾞｼｯｸM-PRO" panose="020F0600000000000000" pitchFamily="50" charset="-128"/>
              </a:rPr>
              <a:t>1/24</a:t>
            </a:r>
            <a:r>
              <a:rPr kumimoji="1" lang="ja-JP" altLang="en-US" sz="1400" b="1" dirty="0">
                <a:latin typeface="HG丸ｺﾞｼｯｸM-PRO" panose="020F0600000000000000" pitchFamily="50" charset="-128"/>
                <a:ea typeface="HG丸ｺﾞｼｯｸM-PRO" panose="020F0600000000000000" pitchFamily="50" charset="-128"/>
              </a:rPr>
              <a:t>（水）当日以降 ：</a:t>
            </a:r>
            <a:r>
              <a:rPr kumimoji="1" lang="en-US" altLang="ja-JP" sz="1400" b="1" dirty="0">
                <a:latin typeface="HG丸ｺﾞｼｯｸM-PRO" panose="020F0600000000000000" pitchFamily="50" charset="-128"/>
                <a:ea typeface="HG丸ｺﾞｼｯｸM-PRO" panose="020F0600000000000000" pitchFamily="50" charset="-128"/>
              </a:rPr>
              <a:t>100</a:t>
            </a:r>
            <a:r>
              <a:rPr kumimoji="1" lang="ja-JP" altLang="en-US" sz="1400" b="1" dirty="0">
                <a:latin typeface="HG丸ｺﾞｼｯｸM-PRO" panose="020F0600000000000000" pitchFamily="50" charset="-128"/>
                <a:ea typeface="HG丸ｺﾞｼｯｸM-PRO" panose="020F0600000000000000" pitchFamily="50" charset="-128"/>
              </a:rPr>
              <a:t>％（</a:t>
            </a:r>
            <a:r>
              <a:rPr kumimoji="1" lang="en-US" altLang="ja-JP" sz="1400" b="1" dirty="0">
                <a:latin typeface="HG丸ｺﾞｼｯｸM-PRO" panose="020F0600000000000000" pitchFamily="50" charset="-128"/>
                <a:ea typeface="HG丸ｺﾞｼｯｸM-PRO" panose="020F0600000000000000" pitchFamily="50" charset="-128"/>
              </a:rPr>
              <a:t>2,000</a:t>
            </a:r>
            <a:r>
              <a:rPr kumimoji="1" lang="ja-JP" altLang="en-US" sz="1400" b="1" dirty="0">
                <a:latin typeface="HG丸ｺﾞｼｯｸM-PRO" panose="020F0600000000000000" pitchFamily="50" charset="-128"/>
                <a:ea typeface="HG丸ｺﾞｼｯｸM-PRO" panose="020F0600000000000000" pitchFamily="50" charset="-128"/>
              </a:rPr>
              <a:t>円）</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en-US" altLang="ja-JP" sz="1400" b="1" dirty="0">
                <a:latin typeface="HG丸ｺﾞｼｯｸM-PRO" panose="020F0600000000000000" pitchFamily="50" charset="-128"/>
                <a:ea typeface="HG丸ｺﾞｼｯｸM-PRO" panose="020F0600000000000000" pitchFamily="50" charset="-128"/>
              </a:rPr>
              <a:t>※</a:t>
            </a:r>
            <a:r>
              <a:rPr kumimoji="1" lang="ja-JP" altLang="en-US" sz="1400" b="1" dirty="0">
                <a:latin typeface="HG丸ｺﾞｼｯｸM-PRO" panose="020F0600000000000000" pitchFamily="50" charset="-128"/>
                <a:ea typeface="HG丸ｺﾞｼｯｸM-PRO" panose="020F0600000000000000" pitchFamily="50" charset="-128"/>
              </a:rPr>
              <a:t>キャンセル料が発生した場合は、お手数ですが、当財団窓口</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　（袖ケ浦</a:t>
            </a:r>
            <a:r>
              <a:rPr kumimoji="1" lang="en-US" altLang="ja-JP" sz="1400" b="1" dirty="0">
                <a:latin typeface="HG丸ｺﾞｼｯｸM-PRO" panose="020F0600000000000000" pitchFamily="50" charset="-128"/>
                <a:ea typeface="HG丸ｺﾞｼｯｸM-PRO" panose="020F0600000000000000" pitchFamily="50" charset="-128"/>
              </a:rPr>
              <a:t>5-1-1</a:t>
            </a:r>
            <a:r>
              <a:rPr kumimoji="1" lang="ja-JP" altLang="en-US" sz="1400" b="1" dirty="0">
                <a:latin typeface="HG丸ｺﾞｼｯｸM-PRO" panose="020F0600000000000000" pitchFamily="50" charset="-128"/>
                <a:ea typeface="HG丸ｺﾞｼｯｸM-PRO" panose="020F0600000000000000" pitchFamily="50" charset="-128"/>
              </a:rPr>
              <a:t>）もしくは東部体育館までお越しください。</a:t>
            </a:r>
            <a:endParaRPr kumimoji="1" lang="en-US" altLang="ja-JP" sz="1400" b="1" dirty="0">
              <a:latin typeface="HG丸ｺﾞｼｯｸM-PRO" panose="020F0600000000000000" pitchFamily="50" charset="-128"/>
              <a:ea typeface="HG丸ｺﾞｼｯｸM-PRO" panose="020F0600000000000000" pitchFamily="50" charset="-128"/>
            </a:endParaRPr>
          </a:p>
        </p:txBody>
      </p:sp>
      <p:pic>
        <p:nvPicPr>
          <p:cNvPr id="12" name="図 11">
            <a:extLst>
              <a:ext uri="{FF2B5EF4-FFF2-40B4-BE49-F238E27FC236}">
                <a16:creationId xmlns:a16="http://schemas.microsoft.com/office/drawing/2014/main" xmlns="" id="{E2ED7DD4-4A14-4DD4-B8D9-1F80EBA027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478" y="2128110"/>
            <a:ext cx="809774" cy="809774"/>
          </a:xfrm>
          <a:prstGeom prst="rect">
            <a:avLst/>
          </a:prstGeom>
        </p:spPr>
      </p:pic>
      <p:sp>
        <p:nvSpPr>
          <p:cNvPr id="13" name="テキスト ボックス 12">
            <a:extLst>
              <a:ext uri="{FF2B5EF4-FFF2-40B4-BE49-F238E27FC236}">
                <a16:creationId xmlns:a16="http://schemas.microsoft.com/office/drawing/2014/main" xmlns="" id="{50ED36E3-29A3-4DE0-8B73-925EE92F4B54}"/>
              </a:ext>
            </a:extLst>
          </p:cNvPr>
          <p:cNvSpPr txBox="1"/>
          <p:nvPr/>
        </p:nvSpPr>
        <p:spPr>
          <a:xfrm>
            <a:off x="765544" y="1179064"/>
            <a:ext cx="5569288" cy="809774"/>
          </a:xfrm>
          <a:prstGeom prst="rect">
            <a:avLst/>
          </a:prstGeom>
          <a:noFill/>
        </p:spPr>
        <p:txBody>
          <a:bodyPr wrap="square" rtlCol="0">
            <a:prstTxWarp prst="textPlain">
              <a:avLst/>
            </a:prstTxWarp>
            <a:spAutoFit/>
          </a:bodyPr>
          <a:lstStyle/>
          <a:p>
            <a:pPr algn="ctr"/>
            <a:r>
              <a:rPr kumimoji="1" lang="ja-JP" altLang="en-US" sz="6600" dirty="0">
                <a:ln w="28575">
                  <a:solidFill>
                    <a:srgbClr val="00B0F0"/>
                  </a:solidFill>
                </a:ln>
                <a:solidFill>
                  <a:srgbClr val="FFFF00"/>
                </a:solidFill>
                <a:latin typeface="HGP創英角ﾎﾟｯﾌﾟ体" panose="040B0A00000000000000" pitchFamily="50" charset="-128"/>
                <a:ea typeface="HGP創英角ﾎﾟｯﾌﾟ体" panose="040B0A00000000000000" pitchFamily="50" charset="-128"/>
              </a:rPr>
              <a:t>アップ</a:t>
            </a:r>
            <a:r>
              <a:rPr kumimoji="1" lang="ja-JP" altLang="en-US" sz="6600" dirty="0">
                <a:ln w="28575">
                  <a:solidFill>
                    <a:srgbClr val="00B0F0"/>
                  </a:solidFill>
                </a:ln>
                <a:solidFill>
                  <a:srgbClr val="92D050"/>
                </a:solidFill>
                <a:latin typeface="HGP創英角ﾎﾟｯﾌﾟ体" panose="040B0A00000000000000" pitchFamily="50" charset="-128"/>
                <a:ea typeface="HGP創英角ﾎﾟｯﾌﾟ体" panose="040B0A00000000000000" pitchFamily="50" charset="-128"/>
              </a:rPr>
              <a:t>キッズ</a:t>
            </a:r>
            <a:r>
              <a:rPr kumimoji="1" lang="ja-JP" altLang="en-US" sz="6600" dirty="0">
                <a:ln w="28575">
                  <a:solidFill>
                    <a:srgbClr val="FF3300"/>
                  </a:solidFill>
                </a:ln>
                <a:solidFill>
                  <a:srgbClr val="FFC000"/>
                </a:solidFill>
                <a:latin typeface="HGP創英角ﾎﾟｯﾌﾟ体" panose="040B0A00000000000000" pitchFamily="50" charset="-128"/>
                <a:ea typeface="HGP創英角ﾎﾟｯﾌﾟ体" panose="040B0A00000000000000" pitchFamily="50" charset="-128"/>
              </a:rPr>
              <a:t>☆</a:t>
            </a:r>
          </a:p>
        </p:txBody>
      </p:sp>
      <p:sp>
        <p:nvSpPr>
          <p:cNvPr id="15" name="テキスト ボックス 14">
            <a:extLst>
              <a:ext uri="{FF2B5EF4-FFF2-40B4-BE49-F238E27FC236}">
                <a16:creationId xmlns:a16="http://schemas.microsoft.com/office/drawing/2014/main" xmlns="" id="{F40576C1-69DD-4DB1-BB51-8E1802B588F6}"/>
              </a:ext>
            </a:extLst>
          </p:cNvPr>
          <p:cNvSpPr txBox="1"/>
          <p:nvPr/>
        </p:nvSpPr>
        <p:spPr>
          <a:xfrm rot="20541831">
            <a:off x="-416817" y="361064"/>
            <a:ext cx="2920359" cy="923330"/>
          </a:xfrm>
          <a:prstGeom prst="rect">
            <a:avLst/>
          </a:prstGeom>
          <a:noFill/>
        </p:spPr>
        <p:txBody>
          <a:bodyPr wrap="square" rtlCol="0">
            <a:spAutoFit/>
          </a:bodyPr>
          <a:lstStyle/>
          <a:p>
            <a:pPr algn="ctr"/>
            <a:r>
              <a:rPr kumimoji="1" lang="en-US" altLang="ja-JP" sz="5400" b="1" dirty="0">
                <a:ln>
                  <a:solidFill>
                    <a:srgbClr val="0070C0"/>
                  </a:solidFill>
                </a:ln>
                <a:solidFill>
                  <a:srgbClr val="FFFF00"/>
                </a:solidFill>
                <a:latin typeface="HGP創英角ﾎﾟｯﾌﾟ体" panose="040B0A00000000000000" pitchFamily="50" charset="-128"/>
                <a:ea typeface="HGP創英角ﾎﾟｯﾌﾟ体" panose="040B0A00000000000000" pitchFamily="50" charset="-128"/>
              </a:rPr>
              <a:t>mi</a:t>
            </a:r>
            <a:r>
              <a:rPr kumimoji="1" lang="en-US" altLang="ja-JP" sz="5400" b="1" dirty="0">
                <a:ln>
                  <a:solidFill>
                    <a:srgbClr val="00B0F0"/>
                  </a:solidFill>
                </a:ln>
                <a:solidFill>
                  <a:srgbClr val="92D050"/>
                </a:solidFill>
                <a:latin typeface="HGP創英角ﾎﾟｯﾌﾟ体" panose="040B0A00000000000000" pitchFamily="50" charset="-128"/>
                <a:ea typeface="HGP創英角ﾎﾟｯﾌﾟ体" panose="040B0A00000000000000" pitchFamily="50" charset="-128"/>
              </a:rPr>
              <a:t>ni</a:t>
            </a:r>
            <a:endParaRPr kumimoji="1" lang="ja-JP" altLang="en-US" sz="6600" b="1" dirty="0">
              <a:ln>
                <a:solidFill>
                  <a:srgbClr val="00B0F0"/>
                </a:solidFill>
              </a:ln>
              <a:solidFill>
                <a:srgbClr val="92D050"/>
              </a:solidFill>
              <a:latin typeface="HGP創英角ﾎﾟｯﾌﾟ体" panose="040B0A00000000000000" pitchFamily="50" charset="-128"/>
              <a:ea typeface="HGP創英角ﾎﾟｯﾌﾟ体" panose="040B0A00000000000000" pitchFamily="50" charset="-128"/>
            </a:endParaRPr>
          </a:p>
        </p:txBody>
      </p:sp>
      <p:sp>
        <p:nvSpPr>
          <p:cNvPr id="2" name="テキスト ボックス 1">
            <a:extLst>
              <a:ext uri="{FF2B5EF4-FFF2-40B4-BE49-F238E27FC236}">
                <a16:creationId xmlns:a16="http://schemas.microsoft.com/office/drawing/2014/main" xmlns="" id="{08C7A14C-279E-45E7-821C-5BEDEEB68E03}"/>
              </a:ext>
            </a:extLst>
          </p:cNvPr>
          <p:cNvSpPr txBox="1"/>
          <p:nvPr/>
        </p:nvSpPr>
        <p:spPr>
          <a:xfrm>
            <a:off x="1197665" y="2117781"/>
            <a:ext cx="4462670" cy="646331"/>
          </a:xfrm>
          <a:prstGeom prst="rect">
            <a:avLst/>
          </a:prstGeom>
          <a:noFill/>
        </p:spPr>
        <p:txBody>
          <a:bodyPr wrap="square" rtlCol="0">
            <a:spAutoFit/>
          </a:bodyPr>
          <a:lstStyle/>
          <a:p>
            <a:pPr algn="ctr"/>
            <a:r>
              <a:rPr kumimoji="1" lang="ja-JP" altLang="en-US" sz="3600" b="1" dirty="0">
                <a:ln w="3175">
                  <a:solidFill>
                    <a:srgbClr val="00B0F0"/>
                  </a:solidFill>
                </a:ln>
                <a:solidFill>
                  <a:srgbClr val="002060"/>
                </a:solidFill>
                <a:latin typeface="HG丸ｺﾞｼｯｸM-PRO" panose="020F0600000000000000" pitchFamily="50" charset="-128"/>
                <a:ea typeface="HG丸ｺﾞｼｯｸM-PRO" panose="020F0600000000000000" pitchFamily="50" charset="-128"/>
              </a:rPr>
              <a:t>★☆開催要項☆★</a:t>
            </a:r>
          </a:p>
        </p:txBody>
      </p:sp>
      <p:pic>
        <p:nvPicPr>
          <p:cNvPr id="16" name="図 15">
            <a:extLst>
              <a:ext uri="{FF2B5EF4-FFF2-40B4-BE49-F238E27FC236}">
                <a16:creationId xmlns:a16="http://schemas.microsoft.com/office/drawing/2014/main" xmlns="" id="{BD52F774-DA1B-49C2-925E-751D58A43C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14198" y="8613137"/>
            <a:ext cx="904922" cy="1155031"/>
          </a:xfrm>
          <a:prstGeom prst="rect">
            <a:avLst/>
          </a:prstGeom>
        </p:spPr>
      </p:pic>
      <p:sp>
        <p:nvSpPr>
          <p:cNvPr id="4" name="テキスト ボックス 3"/>
          <p:cNvSpPr txBox="1"/>
          <p:nvPr/>
        </p:nvSpPr>
        <p:spPr>
          <a:xfrm>
            <a:off x="4954772" y="453397"/>
            <a:ext cx="1380060" cy="369332"/>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令和</a:t>
            </a:r>
            <a:r>
              <a:rPr kumimoji="1" lang="en-US" altLang="ja-JP" dirty="0">
                <a:latin typeface="HGS創英角ﾎﾟｯﾌﾟ体" panose="040B0A00000000000000" pitchFamily="50" charset="-128"/>
                <a:ea typeface="HGS創英角ﾎﾟｯﾌﾟ体" panose="040B0A00000000000000" pitchFamily="50" charset="-128"/>
              </a:rPr>
              <a:t>5</a:t>
            </a:r>
            <a:r>
              <a:rPr kumimoji="1" lang="ja-JP" altLang="en-US" dirty="0">
                <a:latin typeface="HGS創英角ﾎﾟｯﾌﾟ体" panose="040B0A00000000000000" pitchFamily="50" charset="-128"/>
                <a:ea typeface="HGS創英角ﾎﾟｯﾌﾟ体" panose="040B0A00000000000000" pitchFamily="50" charset="-128"/>
              </a:rPr>
              <a:t>年度</a:t>
            </a:r>
          </a:p>
        </p:txBody>
      </p:sp>
    </p:spTree>
    <p:extLst>
      <p:ext uri="{BB962C8B-B14F-4D97-AF65-F5344CB8AC3E}">
        <p14:creationId xmlns:p14="http://schemas.microsoft.com/office/powerpoint/2010/main" val="389725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9D795063-38D2-1A6C-4DB5-565928140DF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695" b="98364" l="1892" r="98649">
                        <a14:foregroundMark x1="5000" y1="91915" x2="16081" y2="32916"/>
                        <a14:foregroundMark x1="16081" y1="32916" x2="16622" y2="31954"/>
                        <a14:foregroundMark x1="1284" y1="95284" x2="13446" y2="96343"/>
                        <a14:foregroundMark x1="13446" y1="96343" x2="15473" y2="95284"/>
                        <a14:foregroundMark x1="4392" y1="93455" x2="1959" y2="16169"/>
                        <a14:foregroundMark x1="1959" y1="16169" x2="1959" y2="6833"/>
                        <a14:foregroundMark x1="1959" y1="6833" x2="30676" y2="2887"/>
                        <a14:foregroundMark x1="6486" y1="25217" x2="2365" y2="31954"/>
                        <a14:foregroundMark x1="2365" y1="31954" x2="6081" y2="30029"/>
                        <a14:foregroundMark x1="4122" y1="3080" x2="5203" y2="5005"/>
                        <a14:foregroundMark x1="30541" y1="5294" x2="55203" y2="4235"/>
                        <a14:foregroundMark x1="58176" y1="2117" x2="83243" y2="2984"/>
                        <a14:foregroundMark x1="83243" y1="2984" x2="88784" y2="8470"/>
                        <a14:foregroundMark x1="88784" y1="8470" x2="90743" y2="24447"/>
                        <a14:foregroundMark x1="90743" y1="24447" x2="91892" y2="27815"/>
                        <a14:foregroundMark x1="53649" y1="93840" x2="88784" y2="95573"/>
                        <a14:foregroundMark x1="78446" y1="98556" x2="79122" y2="89028"/>
                        <a14:foregroundMark x1="52500" y1="91723" x2="43784" y2="95861"/>
                        <a14:foregroundMark x1="43784" y1="95861" x2="43041" y2="92974"/>
                        <a14:foregroundMark x1="58041" y1="5197" x2="61149" y2="6737"/>
                        <a14:foregroundMark x1="57432" y1="7796" x2="60338" y2="9721"/>
                        <a14:foregroundMark x1="51419" y1="93167" x2="51419" y2="96535"/>
                        <a14:foregroundMark x1="33716" y1="96054" x2="24054" y2="94803"/>
                        <a14:foregroundMark x1="24054" y1="94803" x2="21351" y2="90857"/>
                        <a14:foregroundMark x1="30541" y1="96824" x2="33716" y2="97401"/>
                        <a14:foregroundMark x1="94054" y1="94033" x2="95878" y2="66506"/>
                        <a14:foregroundMark x1="95878" y1="66506" x2="98108" y2="58807"/>
                        <a14:foregroundMark x1="98108" y1="58807" x2="97027" y2="43792"/>
                        <a14:foregroundMark x1="97027" y1="43792" x2="94324" y2="37151"/>
                        <a14:foregroundMark x1="94324" y1="37151" x2="93716" y2="21078"/>
                        <a14:foregroundMark x1="93716" y1="21078" x2="94730" y2="5197"/>
                        <a14:foregroundMark x1="94392" y1="3176" x2="98649" y2="21270"/>
                        <a14:foregroundMark x1="98649" y1="21270" x2="97838" y2="79211"/>
                        <a14:foregroundMark x1="93919" y1="42252" x2="94054" y2="56689"/>
                        <a14:foregroundMark x1="96216" y1="74591" x2="95270" y2="86333"/>
                        <a14:foregroundMark x1="95270" y1="86333" x2="94595" y2="86141"/>
                        <a14:foregroundMark x1="21014" y1="98171" x2="21081" y2="89317"/>
                        <a14:foregroundMark x1="21081" y1="89317" x2="21689" y2="87680"/>
                        <a14:backgroundMark x1="43378" y1="49759" x2="55338" y2="48701"/>
                        <a14:backgroundMark x1="43919" y1="50529" x2="56892" y2="50241"/>
                        <a14:backgroundMark x1="56284" y1="49663" x2="51149" y2="52262"/>
                        <a14:backgroundMark x1="51149" y1="52262" x2="43716" y2="50241"/>
                        <a14:backgroundMark x1="43784" y1="50818" x2="55270" y2="50144"/>
                        <a14:backgroundMark x1="55270" y1="50144" x2="44122" y2="4966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rot="5400000">
            <a:off x="-1580510" y="1580510"/>
            <a:ext cx="10074589" cy="6913569"/>
          </a:xfrm>
          <a:prstGeom prst="rect">
            <a:avLst/>
          </a:prstGeom>
        </p:spPr>
      </p:pic>
      <p:sp>
        <p:nvSpPr>
          <p:cNvPr id="11" name="テキスト ボックス 10">
            <a:extLst>
              <a:ext uri="{FF2B5EF4-FFF2-40B4-BE49-F238E27FC236}">
                <a16:creationId xmlns:a16="http://schemas.microsoft.com/office/drawing/2014/main" xmlns="" id="{01D75BAD-72D9-420B-8DE0-5FC03E7C45B2}"/>
              </a:ext>
            </a:extLst>
          </p:cNvPr>
          <p:cNvSpPr txBox="1"/>
          <p:nvPr/>
        </p:nvSpPr>
        <p:spPr>
          <a:xfrm>
            <a:off x="-9119776" y="8524572"/>
            <a:ext cx="6173448" cy="9210214"/>
          </a:xfrm>
          <a:prstGeom prst="rect">
            <a:avLst/>
          </a:prstGeom>
          <a:noFill/>
        </p:spPr>
        <p:txBody>
          <a:bodyPr wrap="square" rtlCol="0">
            <a:spAutoFit/>
          </a:bodyPr>
          <a:lstStyle/>
          <a:p>
            <a:pPr algn="ctr"/>
            <a:endParaRPr kumimoji="1" lang="en-US" altLang="ja-JP" sz="1050" b="1" dirty="0">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rgbClr val="0000FF"/>
                </a:solidFill>
                <a:latin typeface="HG丸ｺﾞｼｯｸM-PRO" panose="020F0600000000000000" pitchFamily="50" charset="-128"/>
                <a:ea typeface="HG丸ｺﾞｼｯｸM-PRO" panose="020F0600000000000000" pitchFamily="50" charset="-128"/>
              </a:rPr>
              <a:t>＜ご参加に際してのお願い＞</a:t>
            </a:r>
            <a:endParaRPr lang="en-US" altLang="ja-JP" b="1" dirty="0">
              <a:solidFill>
                <a:srgbClr val="0000FF"/>
              </a:solidFill>
              <a:latin typeface="HG丸ｺﾞｼｯｸM-PRO" panose="020F0600000000000000" pitchFamily="50" charset="-128"/>
              <a:ea typeface="HG丸ｺﾞｼｯｸM-PRO" panose="020F0600000000000000" pitchFamily="50" charset="-128"/>
            </a:endParaRPr>
          </a:p>
          <a:p>
            <a:pPr algn="ctr"/>
            <a:endParaRPr kumimoji="1" lang="en-US" altLang="ja-JP" sz="8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・始まる前に必ずお手洗いをすませてください。途中でトイレに行くこと</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　も可能ですが、保護者の方の付き添いをお願いいたします。</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400" b="1" dirty="0">
                <a:latin typeface="HG丸ｺﾞｼｯｸM-PRO" panose="020F0600000000000000" pitchFamily="50" charset="-128"/>
                <a:ea typeface="HG丸ｺﾞｼｯｸM-PRO" panose="020F0600000000000000" pitchFamily="50" charset="-128"/>
              </a:rPr>
              <a:t>・体育館の床が</a:t>
            </a:r>
            <a:r>
              <a:rPr lang="ja-JP" altLang="en-US" sz="1400" b="1" dirty="0">
                <a:latin typeface="HG丸ｺﾞｼｯｸM-PRO" panose="020F0600000000000000" pitchFamily="50" charset="-128"/>
                <a:ea typeface="HG丸ｺﾞｼｯｸM-PRO" panose="020F0600000000000000" pitchFamily="50" charset="-128"/>
              </a:rPr>
              <a:t>冷えておりますので</a:t>
            </a:r>
            <a:r>
              <a:rPr kumimoji="1" lang="ja-JP" altLang="en-US" sz="1400" b="1" dirty="0">
                <a:latin typeface="HG丸ｺﾞｼｯｸM-PRO" panose="020F0600000000000000" pitchFamily="50" charset="-128"/>
                <a:ea typeface="HG丸ｺﾞｼｯｸM-PRO" panose="020F0600000000000000" pitchFamily="50" charset="-128"/>
              </a:rPr>
              <a:t>、ご自宅から室内履きをお持ちくださ</a:t>
            </a:r>
            <a:endParaRPr kumimoji="1"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400" b="1" dirty="0">
                <a:latin typeface="HG丸ｺﾞｼｯｸM-PRO" panose="020F0600000000000000" pitchFamily="50" charset="-128"/>
                <a:ea typeface="HG丸ｺﾞｼｯｸM-PRO" panose="020F0600000000000000" pitchFamily="50" charset="-128"/>
              </a:rPr>
              <a:t>　い。保護者の方もひざ掛け等ご持参することをお勧めします。</a:t>
            </a:r>
            <a:endParaRPr kumimoji="1"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・保護者の皆様は、アリーナ内か</a:t>
            </a:r>
            <a:r>
              <a:rPr lang="en-US" altLang="ja-JP" sz="1400" b="1" dirty="0">
                <a:latin typeface="HG丸ｺﾞｼｯｸM-PRO" panose="020F0600000000000000" pitchFamily="50" charset="-128"/>
                <a:ea typeface="HG丸ｺﾞｼｯｸM-PRO" panose="020F0600000000000000" pitchFamily="50" charset="-128"/>
              </a:rPr>
              <a:t>2</a:t>
            </a:r>
            <a:r>
              <a:rPr lang="ja-JP" altLang="en-US" sz="1400" b="1" dirty="0">
                <a:latin typeface="HG丸ｺﾞｼｯｸM-PRO" panose="020F0600000000000000" pitchFamily="50" charset="-128"/>
                <a:ea typeface="HG丸ｺﾞｼｯｸM-PRO" panose="020F0600000000000000" pitchFamily="50" charset="-128"/>
              </a:rPr>
              <a:t>階観覧席でお過ごしいただけます。お</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　子様が集中して運動を楽しめるよう、携帯電話の着信やお話し等、音の</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　大きさにお気を付けください。</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spcAft>
                <a:spcPts val="600"/>
              </a:spcAft>
            </a:pPr>
            <a:r>
              <a:rPr lang="ja-JP" altLang="en-US" sz="1400" b="1" dirty="0">
                <a:latin typeface="HG丸ｺﾞｼｯｸM-PRO" panose="020F0600000000000000" pitchFamily="50" charset="-128"/>
                <a:ea typeface="HG丸ｺﾞｼｯｸM-PRO" panose="020F0600000000000000" pitchFamily="50" charset="-128"/>
              </a:rPr>
              <a:t>・アリーナ内でおやつ等を食べることはできません。</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400" b="1" dirty="0">
                <a:latin typeface="HG丸ｺﾞｼｯｸM-PRO" panose="020F0600000000000000" pitchFamily="50" charset="-128"/>
                <a:ea typeface="HG丸ｺﾞｼｯｸM-PRO" panose="020F0600000000000000" pitchFamily="50" charset="-128"/>
              </a:rPr>
              <a:t>・教室で保険に加入しています。万が一けがをして病院に行く場合は、保</a:t>
            </a:r>
            <a:endParaRPr kumimoji="1" lang="en-US" altLang="ja-JP" sz="1400" b="1" dirty="0">
              <a:latin typeface="HG丸ｺﾞｼｯｸM-PRO" panose="020F0600000000000000" pitchFamily="50" charset="-128"/>
              <a:ea typeface="HG丸ｺﾞｼｯｸM-PRO" panose="020F0600000000000000" pitchFamily="50" charset="-128"/>
            </a:endParaRPr>
          </a:p>
          <a:p>
            <a:pPr>
              <a:lnSpc>
                <a:spcPct val="150000"/>
              </a:lnSpc>
              <a:spcAft>
                <a:spcPts val="600"/>
              </a:spcAft>
            </a:pPr>
            <a:r>
              <a:rPr kumimoji="1" lang="en-US" altLang="ja-JP" sz="1400" b="1" dirty="0">
                <a:latin typeface="HG丸ｺﾞｼｯｸM-PRO" panose="020F0600000000000000" pitchFamily="50" charset="-128"/>
                <a:ea typeface="HG丸ｺﾞｼｯｸM-PRO" panose="020F0600000000000000" pitchFamily="50" charset="-128"/>
              </a:rPr>
              <a:t>   </a:t>
            </a:r>
            <a:r>
              <a:rPr kumimoji="1" lang="ja-JP" altLang="en-US" sz="1400" b="1" dirty="0">
                <a:latin typeface="HG丸ｺﾞｼｯｸM-PRO" panose="020F0600000000000000" pitchFamily="50" charset="-128"/>
                <a:ea typeface="HG丸ｺﾞｼｯｸM-PRO" panose="020F0600000000000000" pitchFamily="50" charset="-128"/>
              </a:rPr>
              <a:t>険の適応内で対応させていただきます。スタッフにお声がけください。</a:t>
            </a:r>
            <a:endParaRPr kumimoji="1"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・教室の写真を当財団の</a:t>
            </a:r>
            <a:r>
              <a:rPr lang="en-US" altLang="ja-JP" sz="1400" b="1" dirty="0">
                <a:latin typeface="HG丸ｺﾞｼｯｸM-PRO" panose="020F0600000000000000" pitchFamily="50" charset="-128"/>
                <a:ea typeface="HG丸ｺﾞｼｯｸM-PRO" panose="020F0600000000000000" pitchFamily="50" charset="-128"/>
              </a:rPr>
              <a:t>HP</a:t>
            </a:r>
            <a:r>
              <a:rPr lang="ja-JP" altLang="en-US" sz="1400" b="1" dirty="0">
                <a:latin typeface="HG丸ｺﾞｼｯｸM-PRO" panose="020F0600000000000000" pitchFamily="50" charset="-128"/>
                <a:ea typeface="HG丸ｺﾞｼｯｸM-PRO" panose="020F0600000000000000" pitchFamily="50" charset="-128"/>
              </a:rPr>
              <a:t>や</a:t>
            </a:r>
            <a:r>
              <a:rPr lang="en-US" altLang="ja-JP" sz="1400" b="1" dirty="0">
                <a:latin typeface="HG丸ｺﾞｼｯｸM-PRO" panose="020F0600000000000000" pitchFamily="50" charset="-128"/>
                <a:ea typeface="HG丸ｺﾞｼｯｸM-PRO" panose="020F0600000000000000" pitchFamily="50" charset="-128"/>
              </a:rPr>
              <a:t>Twitter</a:t>
            </a:r>
            <a:r>
              <a:rPr lang="ja-JP" altLang="en-US" sz="1400" b="1" dirty="0">
                <a:latin typeface="HG丸ｺﾞｼｯｸM-PRO" panose="020F0600000000000000" pitchFamily="50" charset="-128"/>
                <a:ea typeface="HG丸ｺﾞｼｯｸM-PRO" panose="020F0600000000000000" pitchFamily="50" charset="-128"/>
              </a:rPr>
              <a:t>等に掲載させていただきます。写真</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　に写りこみたくない方は、配慮致しますので、スタッフにお声掛けくだ</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　さい。</a:t>
            </a:r>
            <a:endParaRPr lang="en-US" altLang="ja-JP" sz="1400" b="1" dirty="0">
              <a:latin typeface="HG丸ｺﾞｼｯｸM-PRO" panose="020F0600000000000000" pitchFamily="50" charset="-128"/>
              <a:ea typeface="HG丸ｺﾞｼｯｸM-PRO" panose="020F0600000000000000" pitchFamily="50" charset="-128"/>
            </a:endParaRPr>
          </a:p>
          <a:p>
            <a:endParaRPr kumimoji="1" lang="en-US" altLang="ja-JP" sz="1050" b="1" dirty="0">
              <a:latin typeface="HG丸ｺﾞｼｯｸM-PRO" panose="020F0600000000000000" pitchFamily="50" charset="-128"/>
              <a:ea typeface="HG丸ｺﾞｼｯｸM-PRO" panose="020F0600000000000000" pitchFamily="50" charset="-128"/>
            </a:endParaRPr>
          </a:p>
          <a:p>
            <a:endParaRPr kumimoji="1" lang="en-US" altLang="ja-JP" sz="1050" b="1" dirty="0">
              <a:latin typeface="HG丸ｺﾞｼｯｸM-PRO" panose="020F0600000000000000" pitchFamily="50" charset="-128"/>
              <a:ea typeface="HG丸ｺﾞｼｯｸM-PRO" panose="020F0600000000000000" pitchFamily="50" charset="-128"/>
            </a:endParaRPr>
          </a:p>
          <a:p>
            <a:pPr algn="ctr"/>
            <a:r>
              <a:rPr lang="ja-JP" altLang="en-US" sz="2000" b="1" dirty="0">
                <a:solidFill>
                  <a:srgbClr val="FF0000"/>
                </a:solidFill>
                <a:latin typeface="HG丸ｺﾞｼｯｸM-PRO" panose="020F0600000000000000" pitchFamily="50" charset="-128"/>
                <a:ea typeface="HG丸ｺﾞｼｯｸM-PRO" panose="020F0600000000000000" pitchFamily="50" charset="-128"/>
              </a:rPr>
              <a:t>＜コロナウイルス感染症対策について＞</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endParaRPr kumimoji="1" lang="en-US" altLang="ja-JP" sz="800" dirty="0">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dirty="0">
                <a:latin typeface="HG丸ｺﾞｼｯｸM-PRO" panose="020F0600000000000000" pitchFamily="50" charset="-128"/>
                <a:ea typeface="HG丸ｺﾞｼｯｸM-PRO" panose="020F0600000000000000" pitchFamily="50" charset="-128"/>
                <a:cs typeface="Arial" panose="020B0604020202020204" pitchFamily="34" charset="0"/>
              </a:rPr>
              <a:t>①</a:t>
            </a:r>
            <a:r>
              <a:rPr kumimoji="0" lang="ja-JP" altLang="ja-JP"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運動時以外は予防に適したマスクの着用をお願い致します。</a:t>
            </a:r>
            <a:r>
              <a:rPr kumimoji="0" lang="ja-JP" altLang="en-US"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運動時は</a:t>
            </a:r>
            <a:endParaRPr kumimoji="0" lang="en-US" altLang="ja-JP"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0" lang="ja-JP" altLang="en-US"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基本マスクは外して行います。</a:t>
            </a:r>
            <a:endParaRPr kumimoji="0" lang="ja-JP" altLang="ja-JP" sz="800" b="1"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dirty="0">
                <a:latin typeface="HG丸ｺﾞｼｯｸM-PRO" panose="020F0600000000000000" pitchFamily="50" charset="-128"/>
                <a:ea typeface="HG丸ｺﾞｼｯｸM-PRO" panose="020F0600000000000000" pitchFamily="50" charset="-128"/>
                <a:cs typeface="Arial" panose="020B0604020202020204" pitchFamily="34" charset="0"/>
              </a:rPr>
              <a:t>②</a:t>
            </a:r>
            <a:r>
              <a:rPr kumimoji="0" lang="ja-JP" altLang="ja-JP"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受付時に当日の体温を伺います。自宅での検温にご協力</a:t>
            </a:r>
            <a:r>
              <a:rPr lang="ja-JP" altLang="en-US" sz="1400" b="1" dirty="0">
                <a:latin typeface="HG丸ｺﾞｼｯｸM-PRO" panose="020F0600000000000000" pitchFamily="50" charset="-128"/>
                <a:ea typeface="HG丸ｺﾞｼｯｸM-PRO" panose="020F0600000000000000" pitchFamily="50" charset="-128"/>
                <a:cs typeface="Arial" panose="020B0604020202020204" pitchFamily="34" charset="0"/>
              </a:rPr>
              <a:t>ください</a:t>
            </a:r>
            <a:endParaRPr lang="en-US" altLang="ja-JP" sz="14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dirty="0">
                <a:latin typeface="HG丸ｺﾞｼｯｸM-PRO" panose="020F0600000000000000" pitchFamily="50" charset="-128"/>
                <a:ea typeface="HG丸ｺﾞｼｯｸM-PRO" panose="020F0600000000000000" pitchFamily="50" charset="-128"/>
                <a:cs typeface="Arial" panose="020B0604020202020204" pitchFamily="34" charset="0"/>
              </a:rPr>
              <a:t>③</a:t>
            </a:r>
            <a:r>
              <a:rPr kumimoji="0" lang="ja-JP" altLang="ja-JP"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手洗いやアルコール消毒等の対策をお願い致します。マイタオルのご持</a:t>
            </a:r>
            <a:endParaRPr kumimoji="0" lang="en-US" altLang="ja-JP"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0" lang="ja-JP" altLang="ja-JP"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参もお願い致します。</a:t>
            </a:r>
            <a:endParaRPr kumimoji="0" lang="en-US" altLang="ja-JP" sz="8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dirty="0">
                <a:latin typeface="HG丸ｺﾞｼｯｸM-PRO" panose="020F0600000000000000" pitchFamily="50" charset="-128"/>
                <a:ea typeface="HG丸ｺﾞｼｯｸM-PRO" panose="020F0600000000000000" pitchFamily="50" charset="-128"/>
                <a:cs typeface="Arial" panose="020B0604020202020204" pitchFamily="34" charset="0"/>
              </a:rPr>
              <a:t>④</a:t>
            </a:r>
            <a:r>
              <a:rPr kumimoji="0" lang="ja-JP" altLang="ja-JP"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参加前</a:t>
            </a:r>
            <a:r>
              <a:rPr kumimoji="0" lang="ja-JP" altLang="en-US"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１０日以内に以下の状況が一つでもある場合は、ご参加をお控え</a:t>
            </a:r>
            <a:endParaRPr kumimoji="0" lang="en-US" altLang="ja-JP"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0" lang="ja-JP" altLang="en-US"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いただくようお願い致します。</a:t>
            </a:r>
            <a:endParaRPr kumimoji="0" lang="ja-JP" altLang="en-US"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0" lang="ja-JP" altLang="en-US" sz="105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0" lang="ja-JP" altLang="en-US" sz="105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１発熱や咳、だるさなど風邪の症状　２味覚や嗅覚の異常　３感染者や感染が疑われる人との接触</a:t>
            </a:r>
            <a:endParaRPr lang="en-US" altLang="ja-JP" sz="14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en-US" sz="1100" b="1" dirty="0">
                <a:latin typeface="HG丸ｺﾞｼｯｸM-PRO" panose="020F0600000000000000" pitchFamily="50" charset="-128"/>
                <a:ea typeface="HG丸ｺﾞｼｯｸM-PRO" panose="020F0600000000000000" pitchFamily="50" charset="-128"/>
                <a:cs typeface="Arial" panose="020B0604020202020204" pitchFamily="34" charset="0"/>
              </a:rPr>
              <a:t>上記の場合はキャンセル料対象外となりますのでその旨をお伝えください</a:t>
            </a:r>
            <a:endParaRPr lang="en-US" altLang="ja-JP" sz="11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400" b="1" dirty="0">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400" b="1" dirty="0">
              <a:latin typeface="HG丸ｺﾞｼｯｸM-PRO" panose="020F0600000000000000" pitchFamily="50" charset="-128"/>
              <a:ea typeface="HG丸ｺﾞｼｯｸM-PRO" panose="020F0600000000000000" pitchFamily="50" charset="-128"/>
            </a:endParaRPr>
          </a:p>
          <a:p>
            <a:pPr algn="ctr"/>
            <a:r>
              <a:rPr lang="ja-JP" altLang="en-US" sz="1400" b="1" spc="-150" dirty="0">
                <a:ln w="3175">
                  <a:noFill/>
                  <a:prstDash val="solid"/>
                </a:ln>
                <a:solidFill>
                  <a:srgbClr val="FF0066"/>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rPr>
              <a:t>～ご質問・お問い合わせはお気軽に、欠席の場合もご連絡をお願いいたします～</a:t>
            </a:r>
            <a:endParaRPr lang="en-US" altLang="ja-JP" sz="1400" b="1" spc="-150" dirty="0">
              <a:ln w="3175">
                <a:noFill/>
                <a:prstDash val="solid"/>
              </a:ln>
              <a:solidFill>
                <a:srgbClr val="FF0066"/>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endParaRPr>
          </a:p>
          <a:p>
            <a:endParaRPr lang="en-US" altLang="ja-JP" sz="1200" b="1" spc="-150" dirty="0">
              <a:ln w="3175">
                <a:noFill/>
                <a:prstDash val="solid"/>
              </a:ln>
              <a:solidFill>
                <a:srgbClr val="0000FF"/>
              </a:solidFill>
              <a:latin typeface="HG丸ｺﾞｼｯｸM-PRO" panose="020F0600000000000000" pitchFamily="50" charset="-128"/>
              <a:ea typeface="HG丸ｺﾞｼｯｸM-PRO" panose="020F0600000000000000" pitchFamily="50" charset="-128"/>
            </a:endParaRPr>
          </a:p>
          <a:p>
            <a:pPr algn="r"/>
            <a:r>
              <a:rPr lang="ja-JP" altLang="en-US" sz="1400" b="1" dirty="0">
                <a:solidFill>
                  <a:srgbClr val="0000FF"/>
                </a:solidFill>
                <a:latin typeface="HG丸ｺﾞｼｯｸM-PRO" panose="020F0600000000000000" pitchFamily="50" charset="-128"/>
                <a:ea typeface="HG丸ｺﾞｼｯｸM-PRO" panose="020F0600000000000000" pitchFamily="50" charset="-128"/>
              </a:rPr>
              <a:t> </a:t>
            </a:r>
            <a:r>
              <a:rPr lang="en-US" altLang="ja-JP" sz="1400" b="1" dirty="0">
                <a:latin typeface="HG丸ｺﾞｼｯｸM-PRO" panose="020F0600000000000000" pitchFamily="50" charset="-128"/>
                <a:ea typeface="HG丸ｺﾞｼｯｸM-PRO" panose="020F0600000000000000" pitchFamily="50" charset="-128"/>
              </a:rPr>
              <a:t>(</a:t>
            </a:r>
            <a:r>
              <a:rPr lang="ja-JP" altLang="en-US" sz="1400" b="1" dirty="0">
                <a:latin typeface="HG丸ｺﾞｼｯｸM-PRO" panose="020F0600000000000000" pitchFamily="50" charset="-128"/>
                <a:ea typeface="HG丸ｺﾞｼｯｸM-PRO" panose="020F0600000000000000" pitchFamily="50" charset="-128"/>
              </a:rPr>
              <a:t>公財</a:t>
            </a:r>
            <a:r>
              <a:rPr lang="en-US" altLang="ja-JP" sz="1400" b="1" dirty="0">
                <a:latin typeface="HG丸ｺﾞｼｯｸM-PRO" panose="020F0600000000000000" pitchFamily="50" charset="-128"/>
                <a:ea typeface="HG丸ｺﾞｼｯｸM-PRO" panose="020F0600000000000000" pitchFamily="50" charset="-128"/>
              </a:rPr>
              <a:t>)</a:t>
            </a:r>
            <a:r>
              <a:rPr lang="ja-JP" altLang="en-US" sz="1400" b="1" dirty="0">
                <a:latin typeface="HG丸ｺﾞｼｯｸM-PRO" panose="020F0600000000000000" pitchFamily="50" charset="-128"/>
                <a:ea typeface="HG丸ｺﾞｼｯｸM-PRO" panose="020F0600000000000000" pitchFamily="50" charset="-128"/>
              </a:rPr>
              <a:t>習志野市スポーツ振興協会  </a:t>
            </a:r>
            <a:r>
              <a:rPr lang="en-US" altLang="ja-JP" sz="1400" b="1" dirty="0">
                <a:latin typeface="HG丸ｺﾞｼｯｸM-PRO" panose="020F0600000000000000" pitchFamily="50" charset="-128"/>
                <a:ea typeface="HG丸ｺﾞｼｯｸM-PRO" panose="020F0600000000000000" pitchFamily="50" charset="-128"/>
              </a:rPr>
              <a:t>047-452-4380</a:t>
            </a:r>
          </a:p>
          <a:p>
            <a:pPr algn="r"/>
            <a:r>
              <a:rPr lang="ja-JP" altLang="en-US" sz="1400" b="1" dirty="0">
                <a:latin typeface="HG丸ｺﾞｼｯｸM-PRO" panose="020F0600000000000000" pitchFamily="50" charset="-128"/>
                <a:ea typeface="HG丸ｺﾞｼｯｸM-PRO" panose="020F0600000000000000" pitchFamily="50" charset="-128"/>
              </a:rPr>
              <a:t>担当：富樫・荒田</a:t>
            </a:r>
            <a:endParaRPr lang="en-US" altLang="ja-JP" b="1"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88166" y="397162"/>
            <a:ext cx="589759" cy="752761"/>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0913" y="8176523"/>
            <a:ext cx="636173" cy="1083711"/>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348" y="8785661"/>
            <a:ext cx="1103085" cy="743256"/>
          </a:xfrm>
          <a:prstGeom prst="rect">
            <a:avLst/>
          </a:prstGeom>
        </p:spPr>
      </p:pic>
      <p:pic>
        <p:nvPicPr>
          <p:cNvPr id="14" name="Picture 2">
            <a:extLst>
              <a:ext uri="{FF2B5EF4-FFF2-40B4-BE49-F238E27FC236}">
                <a16:creationId xmlns:a16="http://schemas.microsoft.com/office/drawing/2014/main" xmlns="" id="{0F5BAC17-2C39-4573-818D-AE116456051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622" y="5292149"/>
            <a:ext cx="725162" cy="88953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xmlns="" id="{05D3D431-1512-E7B0-354F-37C708C8F6B7}"/>
              </a:ext>
            </a:extLst>
          </p:cNvPr>
          <p:cNvSpPr txBox="1"/>
          <p:nvPr/>
        </p:nvSpPr>
        <p:spPr>
          <a:xfrm>
            <a:off x="342276" y="758794"/>
            <a:ext cx="6173448" cy="6409447"/>
          </a:xfrm>
          <a:prstGeom prst="rect">
            <a:avLst/>
          </a:prstGeom>
          <a:noFill/>
        </p:spPr>
        <p:txBody>
          <a:bodyPr wrap="square" rtlCol="0">
            <a:spAutoFit/>
          </a:bodyPr>
          <a:lstStyle/>
          <a:p>
            <a:pPr algn="ctr"/>
            <a:endParaRPr kumimoji="1" lang="en-US" altLang="ja-JP" sz="1050" b="1" dirty="0">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rgbClr val="0000FF"/>
                </a:solidFill>
                <a:latin typeface="HG丸ｺﾞｼｯｸM-PRO" panose="020F0600000000000000" pitchFamily="50" charset="-128"/>
                <a:ea typeface="HG丸ｺﾞｼｯｸM-PRO" panose="020F0600000000000000" pitchFamily="50" charset="-128"/>
              </a:rPr>
              <a:t>＜ご参加に際してのお願い＞</a:t>
            </a:r>
            <a:endParaRPr lang="en-US" altLang="ja-JP" b="1" dirty="0">
              <a:solidFill>
                <a:srgbClr val="0000FF"/>
              </a:solidFill>
              <a:latin typeface="HG丸ｺﾞｼｯｸM-PRO" panose="020F0600000000000000" pitchFamily="50" charset="-128"/>
              <a:ea typeface="HG丸ｺﾞｼｯｸM-PRO" panose="020F0600000000000000" pitchFamily="50" charset="-128"/>
            </a:endParaRPr>
          </a:p>
          <a:p>
            <a:pPr algn="ctr"/>
            <a:endParaRPr kumimoji="1" lang="en-US" altLang="ja-JP" sz="8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・始まる前に必ずお手洗いをすませてください。途中でトイレに行くこと</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　も可能ですが、保護者の方の付き添いをお願いいたします。</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400" b="1" dirty="0">
                <a:latin typeface="HG丸ｺﾞｼｯｸM-PRO" panose="020F0600000000000000" pitchFamily="50" charset="-128"/>
                <a:ea typeface="HG丸ｺﾞｼｯｸM-PRO" panose="020F0600000000000000" pitchFamily="50" charset="-128"/>
              </a:rPr>
              <a:t>・体育館の床が</a:t>
            </a:r>
            <a:r>
              <a:rPr lang="ja-JP" altLang="en-US" sz="1400" b="1" dirty="0">
                <a:latin typeface="HG丸ｺﾞｼｯｸM-PRO" panose="020F0600000000000000" pitchFamily="50" charset="-128"/>
                <a:ea typeface="HG丸ｺﾞｼｯｸM-PRO" panose="020F0600000000000000" pitchFamily="50" charset="-128"/>
              </a:rPr>
              <a:t>冷えておりますので</a:t>
            </a:r>
            <a:r>
              <a:rPr kumimoji="1" lang="ja-JP" altLang="en-US" sz="1400" b="1" dirty="0">
                <a:latin typeface="HG丸ｺﾞｼｯｸM-PRO" panose="020F0600000000000000" pitchFamily="50" charset="-128"/>
                <a:ea typeface="HG丸ｺﾞｼｯｸM-PRO" panose="020F0600000000000000" pitchFamily="50" charset="-128"/>
              </a:rPr>
              <a:t>、ご自宅から室内履きをお持ちくださ</a:t>
            </a:r>
            <a:endParaRPr kumimoji="1"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400" b="1" dirty="0">
                <a:latin typeface="HG丸ｺﾞｼｯｸM-PRO" panose="020F0600000000000000" pitchFamily="50" charset="-128"/>
                <a:ea typeface="HG丸ｺﾞｼｯｸM-PRO" panose="020F0600000000000000" pitchFamily="50" charset="-128"/>
              </a:rPr>
              <a:t>　い。保護者の方もひざ掛け等ご持参することをお勧めします。</a:t>
            </a:r>
            <a:endParaRPr kumimoji="1"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・保護者の皆様は、アリーナ内か</a:t>
            </a:r>
            <a:r>
              <a:rPr lang="en-US" altLang="ja-JP" sz="1400" b="1" dirty="0">
                <a:latin typeface="HG丸ｺﾞｼｯｸM-PRO" panose="020F0600000000000000" pitchFamily="50" charset="-128"/>
                <a:ea typeface="HG丸ｺﾞｼｯｸM-PRO" panose="020F0600000000000000" pitchFamily="50" charset="-128"/>
              </a:rPr>
              <a:t>2</a:t>
            </a:r>
            <a:r>
              <a:rPr lang="ja-JP" altLang="en-US" sz="1400" b="1" dirty="0">
                <a:latin typeface="HG丸ｺﾞｼｯｸM-PRO" panose="020F0600000000000000" pitchFamily="50" charset="-128"/>
                <a:ea typeface="HG丸ｺﾞｼｯｸM-PRO" panose="020F0600000000000000" pitchFamily="50" charset="-128"/>
              </a:rPr>
              <a:t>階観覧席でお過ごしいただけます。お</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　子様が集中して運動を楽しめるよう、携帯電話の着信やお話し等、音の</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　大きさにお気を付けください。</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spcAft>
                <a:spcPts val="600"/>
              </a:spcAft>
            </a:pPr>
            <a:r>
              <a:rPr lang="ja-JP" altLang="en-US" sz="1400" b="1" dirty="0">
                <a:latin typeface="HG丸ｺﾞｼｯｸM-PRO" panose="020F0600000000000000" pitchFamily="50" charset="-128"/>
                <a:ea typeface="HG丸ｺﾞｼｯｸM-PRO" panose="020F0600000000000000" pitchFamily="50" charset="-128"/>
              </a:rPr>
              <a:t>・アリーナ内でおやつ等を食べることはできません。</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400" b="1" dirty="0">
                <a:latin typeface="HG丸ｺﾞｼｯｸM-PRO" panose="020F0600000000000000" pitchFamily="50" charset="-128"/>
                <a:ea typeface="HG丸ｺﾞｼｯｸM-PRO" panose="020F0600000000000000" pitchFamily="50" charset="-128"/>
              </a:rPr>
              <a:t>・教室で保険に加入しています。万が一けがをして病院に行く場合は、保</a:t>
            </a:r>
            <a:endParaRPr kumimoji="1" lang="en-US" altLang="ja-JP" sz="1400" b="1" dirty="0">
              <a:latin typeface="HG丸ｺﾞｼｯｸM-PRO" panose="020F0600000000000000" pitchFamily="50" charset="-128"/>
              <a:ea typeface="HG丸ｺﾞｼｯｸM-PRO" panose="020F0600000000000000" pitchFamily="50" charset="-128"/>
            </a:endParaRPr>
          </a:p>
          <a:p>
            <a:pPr>
              <a:lnSpc>
                <a:spcPct val="150000"/>
              </a:lnSpc>
              <a:spcAft>
                <a:spcPts val="600"/>
              </a:spcAft>
            </a:pPr>
            <a:r>
              <a:rPr kumimoji="1" lang="en-US" altLang="ja-JP" sz="1400" b="1" dirty="0">
                <a:latin typeface="HG丸ｺﾞｼｯｸM-PRO" panose="020F0600000000000000" pitchFamily="50" charset="-128"/>
                <a:ea typeface="HG丸ｺﾞｼｯｸM-PRO" panose="020F0600000000000000" pitchFamily="50" charset="-128"/>
              </a:rPr>
              <a:t>   </a:t>
            </a:r>
            <a:r>
              <a:rPr kumimoji="1" lang="ja-JP" altLang="en-US" sz="1400" b="1" dirty="0">
                <a:latin typeface="HG丸ｺﾞｼｯｸM-PRO" panose="020F0600000000000000" pitchFamily="50" charset="-128"/>
                <a:ea typeface="HG丸ｺﾞｼｯｸM-PRO" panose="020F0600000000000000" pitchFamily="50" charset="-128"/>
              </a:rPr>
              <a:t>険の適応内で対応させていただきます。スタッフにお声がけください。</a:t>
            </a:r>
            <a:endParaRPr kumimoji="1"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・教室の写真を当財団の</a:t>
            </a:r>
            <a:r>
              <a:rPr lang="en-US" altLang="ja-JP" sz="1400" b="1" dirty="0">
                <a:latin typeface="HG丸ｺﾞｼｯｸM-PRO" panose="020F0600000000000000" pitchFamily="50" charset="-128"/>
                <a:ea typeface="HG丸ｺﾞｼｯｸM-PRO" panose="020F0600000000000000" pitchFamily="50" charset="-128"/>
              </a:rPr>
              <a:t>HP</a:t>
            </a:r>
            <a:r>
              <a:rPr lang="ja-JP" altLang="en-US" sz="1400" b="1" dirty="0">
                <a:latin typeface="HG丸ｺﾞｼｯｸM-PRO" panose="020F0600000000000000" pitchFamily="50" charset="-128"/>
                <a:ea typeface="HG丸ｺﾞｼｯｸM-PRO" panose="020F0600000000000000" pitchFamily="50" charset="-128"/>
              </a:rPr>
              <a:t>や</a:t>
            </a:r>
            <a:r>
              <a:rPr lang="en-US" altLang="ja-JP" sz="1400" b="1" dirty="0">
                <a:latin typeface="HG丸ｺﾞｼｯｸM-PRO" panose="020F0600000000000000" pitchFamily="50" charset="-128"/>
                <a:ea typeface="HG丸ｺﾞｼｯｸM-PRO" panose="020F0600000000000000" pitchFamily="50" charset="-128"/>
              </a:rPr>
              <a:t>Twitter</a:t>
            </a:r>
            <a:r>
              <a:rPr lang="ja-JP" altLang="en-US" sz="1400" b="1" dirty="0">
                <a:latin typeface="HG丸ｺﾞｼｯｸM-PRO" panose="020F0600000000000000" pitchFamily="50" charset="-128"/>
                <a:ea typeface="HG丸ｺﾞｼｯｸM-PRO" panose="020F0600000000000000" pitchFamily="50" charset="-128"/>
              </a:rPr>
              <a:t>等に掲載させていただきます。写真</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　に写りこみたくない方は、配慮致しますので、スタッフにお声掛けくだ</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dirty="0">
                <a:latin typeface="HG丸ｺﾞｼｯｸM-PRO" panose="020F0600000000000000" pitchFamily="50" charset="-128"/>
                <a:ea typeface="HG丸ｺﾞｼｯｸM-PRO" panose="020F0600000000000000" pitchFamily="50" charset="-128"/>
              </a:rPr>
              <a:t>　さい。</a:t>
            </a:r>
            <a:endParaRPr lang="en-US" altLang="ja-JP" sz="1400" b="1" dirty="0">
              <a:latin typeface="HG丸ｺﾞｼｯｸM-PRO" panose="020F0600000000000000" pitchFamily="50" charset="-128"/>
              <a:ea typeface="HG丸ｺﾞｼｯｸM-PRO" panose="020F0600000000000000" pitchFamily="50" charset="-128"/>
            </a:endParaRPr>
          </a:p>
          <a:p>
            <a:endParaRPr kumimoji="1" lang="en-US" altLang="ja-JP" sz="1050" b="1" dirty="0">
              <a:latin typeface="HG丸ｺﾞｼｯｸM-PRO" panose="020F0600000000000000" pitchFamily="50" charset="-128"/>
              <a:ea typeface="HG丸ｺﾞｼｯｸM-PRO" panose="020F0600000000000000" pitchFamily="50" charset="-128"/>
            </a:endParaRPr>
          </a:p>
          <a:p>
            <a:endParaRPr kumimoji="1" lang="en-US" altLang="ja-JP" sz="1050" b="1" dirty="0">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400" b="1" dirty="0">
              <a:latin typeface="HG丸ｺﾞｼｯｸM-PRO" panose="020F0600000000000000" pitchFamily="50" charset="-128"/>
              <a:ea typeface="HG丸ｺﾞｼｯｸM-PRO" panose="020F0600000000000000" pitchFamily="50" charset="-128"/>
            </a:endParaRPr>
          </a:p>
          <a:p>
            <a:pPr algn="ctr"/>
            <a:r>
              <a:rPr lang="ja-JP" altLang="en-US" sz="1400" b="1" spc="-150" dirty="0">
                <a:ln w="3175">
                  <a:noFill/>
                  <a:prstDash val="solid"/>
                </a:ln>
                <a:solidFill>
                  <a:srgbClr val="FF0066"/>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rPr>
              <a:t>～ご質問・お問い合わせはお気軽に、欠席の場合もご連絡をお願いいたします～</a:t>
            </a:r>
            <a:endParaRPr lang="en-US" altLang="ja-JP" sz="1400" b="1" spc="-150" dirty="0">
              <a:ln w="3175">
                <a:noFill/>
                <a:prstDash val="solid"/>
              </a:ln>
              <a:solidFill>
                <a:srgbClr val="FF0066"/>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endParaRPr>
          </a:p>
          <a:p>
            <a:endParaRPr lang="en-US" altLang="ja-JP" sz="1200" b="1" spc="-150" dirty="0">
              <a:ln w="3175">
                <a:noFill/>
                <a:prstDash val="solid"/>
              </a:ln>
              <a:solidFill>
                <a:srgbClr val="0000FF"/>
              </a:solidFill>
              <a:latin typeface="HG丸ｺﾞｼｯｸM-PRO" panose="020F0600000000000000" pitchFamily="50" charset="-128"/>
              <a:ea typeface="HG丸ｺﾞｼｯｸM-PRO" panose="020F0600000000000000" pitchFamily="50" charset="-128"/>
            </a:endParaRPr>
          </a:p>
          <a:p>
            <a:pPr algn="r"/>
            <a:r>
              <a:rPr lang="ja-JP" altLang="en-US" sz="1400" b="1" dirty="0">
                <a:solidFill>
                  <a:srgbClr val="0000FF"/>
                </a:solidFill>
                <a:latin typeface="HG丸ｺﾞｼｯｸM-PRO" panose="020F0600000000000000" pitchFamily="50" charset="-128"/>
                <a:ea typeface="HG丸ｺﾞｼｯｸM-PRO" panose="020F0600000000000000" pitchFamily="50" charset="-128"/>
              </a:rPr>
              <a:t> </a:t>
            </a:r>
            <a:r>
              <a:rPr lang="en-US" altLang="ja-JP" sz="1400" b="1" dirty="0">
                <a:latin typeface="HG丸ｺﾞｼｯｸM-PRO" panose="020F0600000000000000" pitchFamily="50" charset="-128"/>
                <a:ea typeface="HG丸ｺﾞｼｯｸM-PRO" panose="020F0600000000000000" pitchFamily="50" charset="-128"/>
              </a:rPr>
              <a:t>(</a:t>
            </a:r>
            <a:r>
              <a:rPr lang="ja-JP" altLang="en-US" sz="1400" b="1" dirty="0">
                <a:latin typeface="HG丸ｺﾞｼｯｸM-PRO" panose="020F0600000000000000" pitchFamily="50" charset="-128"/>
                <a:ea typeface="HG丸ｺﾞｼｯｸM-PRO" panose="020F0600000000000000" pitchFamily="50" charset="-128"/>
              </a:rPr>
              <a:t>公財</a:t>
            </a:r>
            <a:r>
              <a:rPr lang="en-US" altLang="ja-JP" sz="1400" b="1" dirty="0">
                <a:latin typeface="HG丸ｺﾞｼｯｸM-PRO" panose="020F0600000000000000" pitchFamily="50" charset="-128"/>
                <a:ea typeface="HG丸ｺﾞｼｯｸM-PRO" panose="020F0600000000000000" pitchFamily="50" charset="-128"/>
              </a:rPr>
              <a:t>)</a:t>
            </a:r>
            <a:r>
              <a:rPr lang="ja-JP" altLang="en-US" sz="1400" b="1" dirty="0">
                <a:latin typeface="HG丸ｺﾞｼｯｸM-PRO" panose="020F0600000000000000" pitchFamily="50" charset="-128"/>
                <a:ea typeface="HG丸ｺﾞｼｯｸM-PRO" panose="020F0600000000000000" pitchFamily="50" charset="-128"/>
              </a:rPr>
              <a:t>習志野市スポーツ振興協会  </a:t>
            </a:r>
            <a:r>
              <a:rPr lang="en-US" altLang="ja-JP" sz="1400" b="1" dirty="0">
                <a:latin typeface="HG丸ｺﾞｼｯｸM-PRO" panose="020F0600000000000000" pitchFamily="50" charset="-128"/>
                <a:ea typeface="HG丸ｺﾞｼｯｸM-PRO" panose="020F0600000000000000" pitchFamily="50" charset="-128"/>
              </a:rPr>
              <a:t>047-452-4380</a:t>
            </a:r>
          </a:p>
          <a:p>
            <a:pPr algn="r"/>
            <a:r>
              <a:rPr lang="ja-JP" altLang="en-US" sz="1400" b="1" dirty="0">
                <a:latin typeface="HG丸ｺﾞｼｯｸM-PRO" panose="020F0600000000000000" pitchFamily="50" charset="-128"/>
                <a:ea typeface="HG丸ｺﾞｼｯｸM-PRO" panose="020F0600000000000000" pitchFamily="50" charset="-128"/>
              </a:rPr>
              <a:t>担当：清水・西本</a:t>
            </a:r>
            <a:endParaRPr lang="en-US" altLang="ja-JP" b="1" dirty="0">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xmlns="" id="{DF8FB306-D013-FD83-8018-5D44DB519D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6797" y="7378666"/>
            <a:ext cx="1103085" cy="743256"/>
          </a:xfrm>
          <a:prstGeom prst="rect">
            <a:avLst/>
          </a:prstGeom>
        </p:spPr>
      </p:pic>
      <p:pic>
        <p:nvPicPr>
          <p:cNvPr id="9" name="図 8">
            <a:extLst>
              <a:ext uri="{FF2B5EF4-FFF2-40B4-BE49-F238E27FC236}">
                <a16:creationId xmlns:a16="http://schemas.microsoft.com/office/drawing/2014/main" xmlns="" id="{A25CD9AF-E031-E21B-7717-468C18B954D0}"/>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3938120" y="7424486"/>
            <a:ext cx="1316892" cy="851061"/>
          </a:xfrm>
          <a:prstGeom prst="rect">
            <a:avLst/>
          </a:prstGeom>
        </p:spPr>
      </p:pic>
      <p:pic>
        <p:nvPicPr>
          <p:cNvPr id="10" name="図 9">
            <a:extLst>
              <a:ext uri="{FF2B5EF4-FFF2-40B4-BE49-F238E27FC236}">
                <a16:creationId xmlns:a16="http://schemas.microsoft.com/office/drawing/2014/main" xmlns="" id="{9BB53971-F02F-A3E0-A9DE-2D3FF53AD78F}"/>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970695" y="8346752"/>
            <a:ext cx="903647" cy="941299"/>
          </a:xfrm>
          <a:prstGeom prst="rect">
            <a:avLst/>
          </a:prstGeom>
        </p:spPr>
      </p:pic>
      <p:pic>
        <p:nvPicPr>
          <p:cNvPr id="12" name="図 11">
            <a:extLst>
              <a:ext uri="{FF2B5EF4-FFF2-40B4-BE49-F238E27FC236}">
                <a16:creationId xmlns:a16="http://schemas.microsoft.com/office/drawing/2014/main" xmlns="" id="{6348AE63-41C9-64A5-A7A0-6928E0BFC269}"/>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5190742" y="8265861"/>
            <a:ext cx="1103085" cy="1103085"/>
          </a:xfrm>
          <a:prstGeom prst="rect">
            <a:avLst/>
          </a:prstGeom>
        </p:spPr>
      </p:pic>
    </p:spTree>
    <p:extLst>
      <p:ext uri="{BB962C8B-B14F-4D97-AF65-F5344CB8AC3E}">
        <p14:creationId xmlns:p14="http://schemas.microsoft.com/office/powerpoint/2010/main" val="3726968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xmlns="" id="{2FEF1A95-CDBD-A8A1-1BE8-9F4446FAD01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695" b="98364" l="1892" r="98649">
                        <a14:foregroundMark x1="5000" y1="91915" x2="16081" y2="32916"/>
                        <a14:foregroundMark x1="16081" y1="32916" x2="16622" y2="31954"/>
                        <a14:foregroundMark x1="1284" y1="95284" x2="13446" y2="96343"/>
                        <a14:foregroundMark x1="13446" y1="96343" x2="15473" y2="95284"/>
                        <a14:foregroundMark x1="4392" y1="93455" x2="1959" y2="16169"/>
                        <a14:foregroundMark x1="1959" y1="16169" x2="1959" y2="6833"/>
                        <a14:foregroundMark x1="1959" y1="6833" x2="30676" y2="2887"/>
                        <a14:foregroundMark x1="6486" y1="25217" x2="2365" y2="31954"/>
                        <a14:foregroundMark x1="2365" y1="31954" x2="6081" y2="30029"/>
                        <a14:foregroundMark x1="4122" y1="3080" x2="5203" y2="5005"/>
                        <a14:foregroundMark x1="30541" y1="5294" x2="55203" y2="4235"/>
                        <a14:foregroundMark x1="58176" y1="2117" x2="83243" y2="2984"/>
                        <a14:foregroundMark x1="83243" y1="2984" x2="88784" y2="8470"/>
                        <a14:foregroundMark x1="88784" y1="8470" x2="90743" y2="24447"/>
                        <a14:foregroundMark x1="90743" y1="24447" x2="91892" y2="27815"/>
                        <a14:foregroundMark x1="53649" y1="93840" x2="88784" y2="95573"/>
                        <a14:foregroundMark x1="78446" y1="98556" x2="79122" y2="89028"/>
                        <a14:foregroundMark x1="52500" y1="91723" x2="43784" y2="95861"/>
                        <a14:foregroundMark x1="43784" y1="95861" x2="43041" y2="92974"/>
                        <a14:foregroundMark x1="58041" y1="5197" x2="61149" y2="6737"/>
                        <a14:foregroundMark x1="57432" y1="7796" x2="60338" y2="9721"/>
                        <a14:foregroundMark x1="51419" y1="93167" x2="51419" y2="96535"/>
                        <a14:foregroundMark x1="33716" y1="96054" x2="24054" y2="94803"/>
                        <a14:foregroundMark x1="24054" y1="94803" x2="21351" y2="90857"/>
                        <a14:foregroundMark x1="30541" y1="96824" x2="33716" y2="97401"/>
                        <a14:foregroundMark x1="94054" y1="94033" x2="95878" y2="66506"/>
                        <a14:foregroundMark x1="95878" y1="66506" x2="98108" y2="58807"/>
                        <a14:foregroundMark x1="98108" y1="58807" x2="97027" y2="43792"/>
                        <a14:foregroundMark x1="97027" y1="43792" x2="94324" y2="37151"/>
                        <a14:foregroundMark x1="94324" y1="37151" x2="93716" y2="21078"/>
                        <a14:foregroundMark x1="93716" y1="21078" x2="94730" y2="5197"/>
                        <a14:foregroundMark x1="94392" y1="3176" x2="98649" y2="21270"/>
                        <a14:foregroundMark x1="98649" y1="21270" x2="97838" y2="79211"/>
                        <a14:foregroundMark x1="93919" y1="42252" x2="94054" y2="56689"/>
                        <a14:foregroundMark x1="96216" y1="74591" x2="95270" y2="86333"/>
                        <a14:foregroundMark x1="95270" y1="86333" x2="94595" y2="86141"/>
                        <a14:foregroundMark x1="21014" y1="98171" x2="21081" y2="89317"/>
                        <a14:foregroundMark x1="21081" y1="89317" x2="21689" y2="87680"/>
                        <a14:backgroundMark x1="43378" y1="49759" x2="55338" y2="48701"/>
                        <a14:backgroundMark x1="43919" y1="50529" x2="56892" y2="50241"/>
                        <a14:backgroundMark x1="56284" y1="49663" x2="51149" y2="52262"/>
                        <a14:backgroundMark x1="51149" y1="52262" x2="43716" y2="50241"/>
                        <a14:backgroundMark x1="43784" y1="50818" x2="55270" y2="50144"/>
                        <a14:backgroundMark x1="55270" y1="50144" x2="44122" y2="4966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rot="5400000">
            <a:off x="-1580510" y="1580510"/>
            <a:ext cx="10074589" cy="6913569"/>
          </a:xfrm>
          <a:prstGeom prst="rect">
            <a:avLst/>
          </a:prstGeom>
        </p:spPr>
      </p:pic>
      <p:sp>
        <p:nvSpPr>
          <p:cNvPr id="5" name="テキスト ボックス 4">
            <a:extLst>
              <a:ext uri="{FF2B5EF4-FFF2-40B4-BE49-F238E27FC236}">
                <a16:creationId xmlns:a16="http://schemas.microsoft.com/office/drawing/2014/main" xmlns="" id="{A9722976-05A6-4203-B540-C59CCD52730F}"/>
              </a:ext>
            </a:extLst>
          </p:cNvPr>
          <p:cNvSpPr txBox="1"/>
          <p:nvPr/>
        </p:nvSpPr>
        <p:spPr>
          <a:xfrm>
            <a:off x="433677" y="2997799"/>
            <a:ext cx="5901155" cy="4185761"/>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日　付</a:t>
            </a:r>
            <a:r>
              <a:rPr kumimoji="1" lang="ja-JP" altLang="en-US"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令和</a:t>
            </a:r>
            <a:r>
              <a:rPr kumimoji="1" lang="en-US" altLang="ja-JP" sz="1200" dirty="0">
                <a:latin typeface="HG丸ｺﾞｼｯｸM-PRO" panose="020F0600000000000000" pitchFamily="50" charset="-128"/>
                <a:ea typeface="HG丸ｺﾞｼｯｸM-PRO" panose="020F0600000000000000" pitchFamily="50" charset="-128"/>
              </a:rPr>
              <a:t>6</a:t>
            </a:r>
            <a:r>
              <a:rPr kumimoji="1" lang="ja-JP" altLang="en-US" sz="1200" dirty="0">
                <a:latin typeface="HG丸ｺﾞｼｯｸM-PRO" panose="020F0600000000000000" pitchFamily="50" charset="-128"/>
                <a:ea typeface="HG丸ｺﾞｼｯｸM-PRO" panose="020F0600000000000000" pitchFamily="50" charset="-128"/>
              </a:rPr>
              <a:t>年</a:t>
            </a:r>
            <a:r>
              <a:rPr kumimoji="1" lang="ja-JP" altLang="en-US" sz="2000" u="sng" dirty="0">
                <a:latin typeface="HG丸ｺﾞｼｯｸM-PRO" panose="020F0600000000000000" pitchFamily="50" charset="-128"/>
                <a:ea typeface="HG丸ｺﾞｼｯｸM-PRO" panose="020F0600000000000000" pitchFamily="50" charset="-128"/>
              </a:rPr>
              <a:t>１月</a:t>
            </a:r>
            <a:r>
              <a:rPr kumimoji="1" lang="en-US" altLang="ja-JP" sz="2000" u="sng" dirty="0">
                <a:latin typeface="HG丸ｺﾞｼｯｸM-PRO" panose="020F0600000000000000" pitchFamily="50" charset="-128"/>
                <a:ea typeface="HG丸ｺﾞｼｯｸM-PRO" panose="020F0600000000000000" pitchFamily="50" charset="-128"/>
              </a:rPr>
              <a:t>24</a:t>
            </a:r>
            <a:r>
              <a:rPr kumimoji="1" lang="ja-JP" altLang="en-US" sz="2000" u="sng" dirty="0">
                <a:latin typeface="HG丸ｺﾞｼｯｸM-PRO" panose="020F0600000000000000" pitchFamily="50" charset="-128"/>
                <a:ea typeface="HG丸ｺﾞｼｯｸM-PRO" panose="020F0600000000000000" pitchFamily="50" charset="-128"/>
              </a:rPr>
              <a:t>日・</a:t>
            </a:r>
            <a:r>
              <a:rPr kumimoji="1" lang="en-US" altLang="ja-JP" sz="2000" u="sng" dirty="0">
                <a:latin typeface="HG丸ｺﾞｼｯｸM-PRO" panose="020F0600000000000000" pitchFamily="50" charset="-128"/>
                <a:ea typeface="HG丸ｺﾞｼｯｸM-PRO" panose="020F0600000000000000" pitchFamily="50" charset="-128"/>
              </a:rPr>
              <a:t>31</a:t>
            </a:r>
            <a:r>
              <a:rPr kumimoji="1" lang="ja-JP" altLang="en-US" sz="2000" u="sng" dirty="0">
                <a:latin typeface="HG丸ｺﾞｼｯｸM-PRO" panose="020F0600000000000000" pitchFamily="50" charset="-128"/>
                <a:ea typeface="HG丸ｺﾞｼｯｸM-PRO" panose="020F0600000000000000" pitchFamily="50" charset="-128"/>
              </a:rPr>
              <a:t>日・２月</a:t>
            </a:r>
            <a:r>
              <a:rPr kumimoji="1" lang="en-US" altLang="ja-JP" sz="2000" u="sng" dirty="0">
                <a:latin typeface="HG丸ｺﾞｼｯｸM-PRO" panose="020F0600000000000000" pitchFamily="50" charset="-128"/>
                <a:ea typeface="HG丸ｺﾞｼｯｸM-PRO" panose="020F0600000000000000" pitchFamily="50" charset="-128"/>
              </a:rPr>
              <a:t>7</a:t>
            </a:r>
            <a:r>
              <a:rPr kumimoji="1" lang="ja-JP" altLang="en-US" sz="2000" u="sng" dirty="0">
                <a:latin typeface="HG丸ｺﾞｼｯｸM-PRO" panose="020F0600000000000000" pitchFamily="50" charset="-128"/>
                <a:ea typeface="HG丸ｺﾞｼｯｸM-PRO" panose="020F0600000000000000" pitchFamily="50" charset="-128"/>
              </a:rPr>
              <a:t>日・</a:t>
            </a:r>
            <a:r>
              <a:rPr kumimoji="1" lang="en-US" altLang="ja-JP" sz="2000" u="sng" dirty="0">
                <a:latin typeface="HG丸ｺﾞｼｯｸM-PRO" panose="020F0600000000000000" pitchFamily="50" charset="-128"/>
                <a:ea typeface="HG丸ｺﾞｼｯｸM-PRO" panose="020F0600000000000000" pitchFamily="50" charset="-128"/>
              </a:rPr>
              <a:t>14</a:t>
            </a:r>
            <a:r>
              <a:rPr kumimoji="1" lang="ja-JP" altLang="en-US" sz="2000" u="sng" dirty="0">
                <a:latin typeface="HG丸ｺﾞｼｯｸM-PRO" panose="020F0600000000000000" pitchFamily="50" charset="-128"/>
                <a:ea typeface="HG丸ｺﾞｼｯｸM-PRO" panose="020F0600000000000000" pitchFamily="50" charset="-128"/>
              </a:rPr>
              <a:t>日</a:t>
            </a:r>
            <a:endParaRPr kumimoji="1" lang="en-US" altLang="ja-JP" sz="2000" u="sng"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各水曜日 全４回　</a:t>
            </a:r>
            <a:endParaRPr kumimoji="1" lang="en-US" altLang="ja-JP"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時　間：１５：</a:t>
            </a:r>
            <a:r>
              <a:rPr kumimoji="1" lang="en-US" altLang="ja-JP" sz="1600" dirty="0">
                <a:latin typeface="HG丸ｺﾞｼｯｸM-PRO" panose="020F0600000000000000" pitchFamily="50" charset="-128"/>
                <a:ea typeface="HG丸ｺﾞｼｯｸM-PRO" panose="020F0600000000000000" pitchFamily="50" charset="-128"/>
              </a:rPr>
              <a:t>3</a:t>
            </a:r>
            <a:r>
              <a:rPr kumimoji="1" lang="ja-JP" altLang="en-US" sz="1600" dirty="0">
                <a:latin typeface="HG丸ｺﾞｼｯｸM-PRO" panose="020F0600000000000000" pitchFamily="50" charset="-128"/>
                <a:ea typeface="HG丸ｺﾞｼｯｸM-PRO" panose="020F0600000000000000" pitchFamily="50" charset="-128"/>
              </a:rPr>
              <a:t>０～１６：</a:t>
            </a:r>
            <a:r>
              <a:rPr kumimoji="1" lang="en-US" altLang="ja-JP" sz="1600" dirty="0">
                <a:latin typeface="HG丸ｺﾞｼｯｸM-PRO" panose="020F0600000000000000" pitchFamily="50" charset="-128"/>
                <a:ea typeface="HG丸ｺﾞｼｯｸM-PRO" panose="020F0600000000000000" pitchFamily="50" charset="-128"/>
              </a:rPr>
              <a:t>3</a:t>
            </a:r>
            <a:r>
              <a:rPr kumimoji="1" lang="ja-JP" altLang="en-US" sz="1600" dirty="0">
                <a:latin typeface="HG丸ｺﾞｼｯｸM-PRO" panose="020F0600000000000000" pitchFamily="50" charset="-128"/>
                <a:ea typeface="HG丸ｺﾞｼｯｸM-PRO" panose="020F0600000000000000" pitchFamily="50" charset="-128"/>
              </a:rPr>
              <a:t>０</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場　所：</a:t>
            </a:r>
            <a:r>
              <a:rPr kumimoji="1" lang="ja-JP" altLang="en-US" sz="1600" b="1" dirty="0">
                <a:solidFill>
                  <a:srgbClr val="0070C0"/>
                </a:solidFill>
                <a:latin typeface="HG丸ｺﾞｼｯｸM-PRO" panose="020F0600000000000000" pitchFamily="50" charset="-128"/>
                <a:ea typeface="HG丸ｺﾞｼｯｸM-PRO" panose="020F0600000000000000" pitchFamily="50" charset="-128"/>
              </a:rPr>
              <a:t>東部体育館</a:t>
            </a:r>
            <a:r>
              <a:rPr kumimoji="1" lang="ja-JP" altLang="en-US" sz="1600" dirty="0">
                <a:latin typeface="HG丸ｺﾞｼｯｸM-PRO" panose="020F0600000000000000" pitchFamily="50" charset="-128"/>
                <a:ea typeface="HG丸ｺﾞｼｯｸM-PRO" panose="020F0600000000000000" pitchFamily="50" charset="-128"/>
              </a:rPr>
              <a:t>　🏠習志野市東習志野</a:t>
            </a:r>
            <a:r>
              <a:rPr kumimoji="1" lang="en-US" altLang="ja-JP" sz="1600" dirty="0">
                <a:latin typeface="HG丸ｺﾞｼｯｸM-PRO" panose="020F0600000000000000" pitchFamily="50" charset="-128"/>
                <a:ea typeface="HG丸ｺﾞｼｯｸM-PRO" panose="020F0600000000000000" pitchFamily="50" charset="-128"/>
              </a:rPr>
              <a:t>3-4-5</a:t>
            </a:r>
          </a:p>
          <a:p>
            <a:r>
              <a:rPr kumimoji="1" lang="ja-JP" altLang="en-US" sz="1600" dirty="0">
                <a:latin typeface="HG丸ｺﾞｼｯｸM-PRO" panose="020F0600000000000000" pitchFamily="50" charset="-128"/>
                <a:ea typeface="HG丸ｺﾞｼｯｸM-PRO" panose="020F0600000000000000" pitchFamily="50" charset="-128"/>
              </a:rPr>
              <a:t>定　員：２０名</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参加費：２</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０００円（保険料含む）</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講　師</a:t>
            </a:r>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公財</a:t>
            </a:r>
            <a:r>
              <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習志野市スポーツ振興協会　職員</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持ち物：飲み物、タオル、着替え、室内履き、</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服装等：・動きやすい服装でご参加ください。</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　　　　・髪が長い場合は、頭の下の方か頭のサイドで</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　　　　　結んでください。</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内　容：マット運動や跳び箱、鉄棒、ボール運動など</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　　　　様々な動きを通して運動の楽しさを学びます！</a:t>
            </a:r>
            <a:endParaRPr kumimoji="1" lang="en-US" altLang="ja-JP" sz="1600" dirty="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kumimoji="1" lang="ja-JP" altLang="en-US" sz="1600" dirty="0">
                <a:latin typeface="HG丸ｺﾞｼｯｸM-PRO" panose="020F0600000000000000" pitchFamily="50" charset="-128"/>
                <a:ea typeface="HG丸ｺﾞｼｯｸM-PRO" panose="020F0600000000000000" pitchFamily="50" charset="-128"/>
                <a:sym typeface="Wingdings" panose="05000000000000000000" pitchFamily="2" charset="2"/>
              </a:rPr>
              <a:t>その他：</a:t>
            </a:r>
            <a:r>
              <a:rPr kumimoji="1" lang="ja-JP" altLang="en-US" sz="1600" dirty="0">
                <a:latin typeface="HG丸ｺﾞｼｯｸM-PRO" panose="020F0600000000000000" pitchFamily="50" charset="-128"/>
                <a:ea typeface="HG丸ｺﾞｼｯｸM-PRO" panose="020F0600000000000000" pitchFamily="50" charset="-128"/>
              </a:rPr>
              <a:t>体調不良等で欠席の場合は、お電話等でご連絡</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頂ければ幸いです。</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この他ご不明な点はお気軽にお問合せ下さい</a:t>
            </a:r>
            <a:r>
              <a:rPr kumimoji="1" lang="ja-JP" altLang="en-US"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sym typeface="Wingdings" panose="05000000000000000000" pitchFamily="2" charset="2"/>
              </a:rPr>
              <a:t>　　</a:t>
            </a:r>
            <a:endParaRPr kumimoji="1" lang="en-US" altLang="ja-JP" dirty="0">
              <a:latin typeface="HG丸ｺﾞｼｯｸM-PRO" panose="020F0600000000000000" pitchFamily="50" charset="-128"/>
              <a:ea typeface="HG丸ｺﾞｼｯｸM-PRO" panose="020F0600000000000000" pitchFamily="50" charset="-128"/>
              <a:sym typeface="Wingdings" panose="05000000000000000000" pitchFamily="2" charset="2"/>
            </a:endParaRPr>
          </a:p>
        </p:txBody>
      </p:sp>
      <p:sp>
        <p:nvSpPr>
          <p:cNvPr id="7" name="テキスト ボックス 6">
            <a:extLst>
              <a:ext uri="{FF2B5EF4-FFF2-40B4-BE49-F238E27FC236}">
                <a16:creationId xmlns:a16="http://schemas.microsoft.com/office/drawing/2014/main" xmlns="" id="{B893DF48-3FF2-463D-B6DD-591674F2BDE0}"/>
              </a:ext>
            </a:extLst>
          </p:cNvPr>
          <p:cNvSpPr txBox="1"/>
          <p:nvPr/>
        </p:nvSpPr>
        <p:spPr>
          <a:xfrm>
            <a:off x="459242" y="7510369"/>
            <a:ext cx="6014720" cy="1908215"/>
          </a:xfrm>
          <a:prstGeom prst="rect">
            <a:avLst/>
          </a:prstGeom>
          <a:noFill/>
        </p:spPr>
        <p:txBody>
          <a:bodyPr wrap="square" rtlCol="0">
            <a:spAutoFit/>
          </a:bodyPr>
          <a:lstStyle/>
          <a:p>
            <a:pPr algn="ctr"/>
            <a:r>
              <a:rPr kumimoji="1" lang="en-US" altLang="ja-JP" sz="1600" b="1"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1600" b="1" dirty="0">
                <a:solidFill>
                  <a:srgbClr val="0070C0"/>
                </a:solidFill>
                <a:latin typeface="HG丸ｺﾞｼｯｸM-PRO" panose="020F0600000000000000" pitchFamily="50" charset="-128"/>
                <a:ea typeface="HG丸ｺﾞｼｯｸM-PRO" panose="020F0600000000000000" pitchFamily="50" charset="-128"/>
              </a:rPr>
              <a:t>キャンセルについて</a:t>
            </a:r>
            <a:r>
              <a:rPr kumimoji="1" lang="en-US" altLang="ja-JP" sz="1600" b="1" dirty="0">
                <a:solidFill>
                  <a:srgbClr val="0070C0"/>
                </a:solidFill>
                <a:latin typeface="HG丸ｺﾞｼｯｸM-PRO" panose="020F0600000000000000" pitchFamily="50" charset="-128"/>
                <a:ea typeface="HG丸ｺﾞｼｯｸM-PRO" panose="020F0600000000000000" pitchFamily="50" charset="-128"/>
              </a:rPr>
              <a:t>】</a:t>
            </a:r>
          </a:p>
          <a:p>
            <a:endParaRPr kumimoji="1" lang="en-US" altLang="ja-JP" sz="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キャンセルをされる際は、お早目に連絡をお願いいたします。</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下記の期間によってキャンセル料をいただきますのでご了承ください。</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・申込み～ </a:t>
            </a:r>
            <a:r>
              <a:rPr kumimoji="1" lang="en-US" altLang="ja-JP" sz="1400" b="1" dirty="0">
                <a:latin typeface="HG丸ｺﾞｼｯｸM-PRO" panose="020F0600000000000000" pitchFamily="50" charset="-128"/>
                <a:ea typeface="HG丸ｺﾞｼｯｸM-PRO" panose="020F0600000000000000" pitchFamily="50" charset="-128"/>
              </a:rPr>
              <a:t>1/16(</a:t>
            </a:r>
            <a:r>
              <a:rPr kumimoji="1" lang="ja-JP" altLang="en-US" sz="1400" b="1" dirty="0">
                <a:latin typeface="HG丸ｺﾞｼｯｸM-PRO" panose="020F0600000000000000" pitchFamily="50" charset="-128"/>
                <a:ea typeface="HG丸ｺﾞｼｯｸM-PRO" panose="020F0600000000000000" pitchFamily="50" charset="-128"/>
              </a:rPr>
              <a:t>火</a:t>
            </a:r>
            <a:r>
              <a:rPr kumimoji="1" lang="en-US" altLang="ja-JP" sz="1400" b="1" dirty="0">
                <a:latin typeface="HG丸ｺﾞｼｯｸM-PRO" panose="020F0600000000000000" pitchFamily="50" charset="-128"/>
                <a:ea typeface="HG丸ｺﾞｼｯｸM-PRO" panose="020F0600000000000000" pitchFamily="50" charset="-128"/>
              </a:rPr>
              <a:t>)</a:t>
            </a:r>
            <a:r>
              <a:rPr kumimoji="1" lang="ja-JP" altLang="en-US" sz="1400" b="1" dirty="0">
                <a:latin typeface="HG丸ｺﾞｼｯｸM-PRO" panose="020F0600000000000000" pitchFamily="50" charset="-128"/>
                <a:ea typeface="HG丸ｺﾞｼｯｸM-PRO" panose="020F0600000000000000" pitchFamily="50" charset="-128"/>
              </a:rPr>
              <a:t>まで ：キャンセル料なし</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a:t>
            </a:r>
            <a:r>
              <a:rPr kumimoji="1" lang="en-US" altLang="ja-JP" sz="1400" b="1" dirty="0">
                <a:latin typeface="HG丸ｺﾞｼｯｸM-PRO" panose="020F0600000000000000" pitchFamily="50" charset="-128"/>
                <a:ea typeface="HG丸ｺﾞｼｯｸM-PRO" panose="020F0600000000000000" pitchFamily="50" charset="-128"/>
              </a:rPr>
              <a:t>1/17</a:t>
            </a:r>
            <a:r>
              <a:rPr kumimoji="1" lang="ja-JP" altLang="en-US" sz="1400" b="1" dirty="0">
                <a:latin typeface="HG丸ｺﾞｼｯｸM-PRO" panose="020F0600000000000000" pitchFamily="50" charset="-128"/>
                <a:ea typeface="HG丸ｺﾞｼｯｸM-PRO" panose="020F0600000000000000" pitchFamily="50" charset="-128"/>
              </a:rPr>
              <a:t>（水</a:t>
            </a:r>
            <a:r>
              <a:rPr kumimoji="1" lang="en-US" altLang="ja-JP" sz="1400" b="1" dirty="0">
                <a:latin typeface="HG丸ｺﾞｼｯｸM-PRO" panose="020F0600000000000000" pitchFamily="50" charset="-128"/>
                <a:ea typeface="HG丸ｺﾞｼｯｸM-PRO" panose="020F0600000000000000" pitchFamily="50" charset="-128"/>
              </a:rPr>
              <a:t>)</a:t>
            </a:r>
            <a:r>
              <a:rPr kumimoji="1" lang="ja-JP" altLang="en-US" sz="1400" b="1" dirty="0">
                <a:latin typeface="HG丸ｺﾞｼｯｸM-PRO" panose="020F0600000000000000" pitchFamily="50" charset="-128"/>
                <a:ea typeface="HG丸ｺﾞｼｯｸM-PRO" panose="020F0600000000000000" pitchFamily="50" charset="-128"/>
              </a:rPr>
              <a:t>～ </a:t>
            </a:r>
            <a:r>
              <a:rPr kumimoji="1" lang="en-US" altLang="ja-JP" sz="1400" b="1" dirty="0">
                <a:latin typeface="HG丸ｺﾞｼｯｸM-PRO" panose="020F0600000000000000" pitchFamily="50" charset="-128"/>
                <a:ea typeface="HG丸ｺﾞｼｯｸM-PRO" panose="020F0600000000000000" pitchFamily="50" charset="-128"/>
              </a:rPr>
              <a:t>1/23(</a:t>
            </a:r>
            <a:r>
              <a:rPr kumimoji="1" lang="ja-JP" altLang="en-US" sz="1400" b="1" dirty="0">
                <a:latin typeface="HG丸ｺﾞｼｯｸM-PRO" panose="020F0600000000000000" pitchFamily="50" charset="-128"/>
                <a:ea typeface="HG丸ｺﾞｼｯｸM-PRO" panose="020F0600000000000000" pitchFamily="50" charset="-128"/>
              </a:rPr>
              <a:t>火</a:t>
            </a:r>
            <a:r>
              <a:rPr kumimoji="1" lang="en-US" altLang="ja-JP" sz="1400" b="1" dirty="0">
                <a:latin typeface="HG丸ｺﾞｼｯｸM-PRO" panose="020F0600000000000000" pitchFamily="50" charset="-128"/>
                <a:ea typeface="HG丸ｺﾞｼｯｸM-PRO" panose="020F0600000000000000" pitchFamily="50" charset="-128"/>
              </a:rPr>
              <a:t>)</a:t>
            </a:r>
            <a:r>
              <a:rPr kumimoji="1" lang="ja-JP" altLang="en-US" sz="1400" b="1" dirty="0">
                <a:latin typeface="HG丸ｺﾞｼｯｸM-PRO" panose="020F0600000000000000" pitchFamily="50" charset="-128"/>
                <a:ea typeface="HG丸ｺﾞｼｯｸM-PRO" panose="020F0600000000000000" pitchFamily="50" charset="-128"/>
              </a:rPr>
              <a:t> ：</a:t>
            </a:r>
            <a:r>
              <a:rPr kumimoji="1" lang="en-US" altLang="ja-JP" sz="1400" b="1" dirty="0">
                <a:latin typeface="HG丸ｺﾞｼｯｸM-PRO" panose="020F0600000000000000" pitchFamily="50" charset="-128"/>
                <a:ea typeface="HG丸ｺﾞｼｯｸM-PRO" panose="020F0600000000000000" pitchFamily="50" charset="-128"/>
              </a:rPr>
              <a:t>50</a:t>
            </a:r>
            <a:r>
              <a:rPr kumimoji="1" lang="ja-JP" altLang="en-US" sz="1400" b="1" dirty="0">
                <a:latin typeface="HG丸ｺﾞｼｯｸM-PRO" panose="020F0600000000000000" pitchFamily="50" charset="-128"/>
                <a:ea typeface="HG丸ｺﾞｼｯｸM-PRO" panose="020F0600000000000000" pitchFamily="50" charset="-128"/>
              </a:rPr>
              <a:t>％（</a:t>
            </a:r>
            <a:r>
              <a:rPr kumimoji="1" lang="en-US" altLang="ja-JP" sz="1400" b="1" dirty="0">
                <a:latin typeface="HG丸ｺﾞｼｯｸM-PRO" panose="020F0600000000000000" pitchFamily="50" charset="-128"/>
                <a:ea typeface="HG丸ｺﾞｼｯｸM-PRO" panose="020F0600000000000000" pitchFamily="50" charset="-128"/>
              </a:rPr>
              <a:t>1,000</a:t>
            </a:r>
            <a:r>
              <a:rPr kumimoji="1" lang="ja-JP" altLang="en-US" sz="1400" b="1" dirty="0">
                <a:latin typeface="HG丸ｺﾞｼｯｸM-PRO" panose="020F0600000000000000" pitchFamily="50" charset="-128"/>
                <a:ea typeface="HG丸ｺﾞｼｯｸM-PRO" panose="020F0600000000000000" pitchFamily="50" charset="-128"/>
              </a:rPr>
              <a:t>円）</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a:t>
            </a:r>
            <a:r>
              <a:rPr kumimoji="1" lang="en-US" altLang="ja-JP" sz="1400" b="1" dirty="0">
                <a:latin typeface="HG丸ｺﾞｼｯｸM-PRO" panose="020F0600000000000000" pitchFamily="50" charset="-128"/>
                <a:ea typeface="HG丸ｺﾞｼｯｸM-PRO" panose="020F0600000000000000" pitchFamily="50" charset="-128"/>
              </a:rPr>
              <a:t>1/24</a:t>
            </a:r>
            <a:r>
              <a:rPr kumimoji="1" lang="ja-JP" altLang="en-US" sz="1400" b="1" dirty="0">
                <a:latin typeface="HG丸ｺﾞｼｯｸM-PRO" panose="020F0600000000000000" pitchFamily="50" charset="-128"/>
                <a:ea typeface="HG丸ｺﾞｼｯｸM-PRO" panose="020F0600000000000000" pitchFamily="50" charset="-128"/>
              </a:rPr>
              <a:t>（水）当日以降 ：</a:t>
            </a:r>
            <a:r>
              <a:rPr kumimoji="1" lang="en-US" altLang="ja-JP" sz="1400" b="1" dirty="0">
                <a:latin typeface="HG丸ｺﾞｼｯｸM-PRO" panose="020F0600000000000000" pitchFamily="50" charset="-128"/>
                <a:ea typeface="HG丸ｺﾞｼｯｸM-PRO" panose="020F0600000000000000" pitchFamily="50" charset="-128"/>
              </a:rPr>
              <a:t>100</a:t>
            </a:r>
            <a:r>
              <a:rPr kumimoji="1" lang="ja-JP" altLang="en-US" sz="1400" b="1" dirty="0">
                <a:latin typeface="HG丸ｺﾞｼｯｸM-PRO" panose="020F0600000000000000" pitchFamily="50" charset="-128"/>
                <a:ea typeface="HG丸ｺﾞｼｯｸM-PRO" panose="020F0600000000000000" pitchFamily="50" charset="-128"/>
              </a:rPr>
              <a:t>％（</a:t>
            </a:r>
            <a:r>
              <a:rPr kumimoji="1" lang="en-US" altLang="ja-JP" sz="1400" b="1" dirty="0">
                <a:latin typeface="HG丸ｺﾞｼｯｸM-PRO" panose="020F0600000000000000" pitchFamily="50" charset="-128"/>
                <a:ea typeface="HG丸ｺﾞｼｯｸM-PRO" panose="020F0600000000000000" pitchFamily="50" charset="-128"/>
              </a:rPr>
              <a:t>2,000</a:t>
            </a:r>
            <a:r>
              <a:rPr kumimoji="1" lang="ja-JP" altLang="en-US" sz="1400" b="1" dirty="0">
                <a:latin typeface="HG丸ｺﾞｼｯｸM-PRO" panose="020F0600000000000000" pitchFamily="50" charset="-128"/>
                <a:ea typeface="HG丸ｺﾞｼｯｸM-PRO" panose="020F0600000000000000" pitchFamily="50" charset="-128"/>
              </a:rPr>
              <a:t>円）</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en-US" altLang="ja-JP" sz="1400" b="1" dirty="0">
                <a:latin typeface="HG丸ｺﾞｼｯｸM-PRO" panose="020F0600000000000000" pitchFamily="50" charset="-128"/>
                <a:ea typeface="HG丸ｺﾞｼｯｸM-PRO" panose="020F0600000000000000" pitchFamily="50" charset="-128"/>
              </a:rPr>
              <a:t>※</a:t>
            </a:r>
            <a:r>
              <a:rPr kumimoji="1" lang="ja-JP" altLang="en-US" sz="1400" b="1" dirty="0">
                <a:latin typeface="HG丸ｺﾞｼｯｸM-PRO" panose="020F0600000000000000" pitchFamily="50" charset="-128"/>
                <a:ea typeface="HG丸ｺﾞｼｯｸM-PRO" panose="020F0600000000000000" pitchFamily="50" charset="-128"/>
              </a:rPr>
              <a:t>キャンセル料が発生した場合は、お手数ですが、当財団窓口</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　（袖ケ浦</a:t>
            </a:r>
            <a:r>
              <a:rPr kumimoji="1" lang="en-US" altLang="ja-JP" sz="1400" b="1" dirty="0">
                <a:latin typeface="HG丸ｺﾞｼｯｸM-PRO" panose="020F0600000000000000" pitchFamily="50" charset="-128"/>
                <a:ea typeface="HG丸ｺﾞｼｯｸM-PRO" panose="020F0600000000000000" pitchFamily="50" charset="-128"/>
              </a:rPr>
              <a:t>5-1-1</a:t>
            </a:r>
            <a:r>
              <a:rPr kumimoji="1" lang="ja-JP" altLang="en-US" sz="1400" b="1" dirty="0">
                <a:latin typeface="HG丸ｺﾞｼｯｸM-PRO" panose="020F0600000000000000" pitchFamily="50" charset="-128"/>
                <a:ea typeface="HG丸ｺﾞｼｯｸM-PRO" panose="020F0600000000000000" pitchFamily="50" charset="-128"/>
              </a:rPr>
              <a:t>）もしくは東部体育館までお越しください。</a:t>
            </a:r>
            <a:endParaRPr kumimoji="1" lang="en-US" altLang="ja-JP" sz="1400" b="1" dirty="0">
              <a:latin typeface="HG丸ｺﾞｼｯｸM-PRO" panose="020F0600000000000000" pitchFamily="50" charset="-128"/>
              <a:ea typeface="HG丸ｺﾞｼｯｸM-PRO" panose="020F0600000000000000" pitchFamily="50" charset="-128"/>
            </a:endParaRPr>
          </a:p>
        </p:txBody>
      </p:sp>
      <p:pic>
        <p:nvPicPr>
          <p:cNvPr id="12" name="図 11">
            <a:extLst>
              <a:ext uri="{FF2B5EF4-FFF2-40B4-BE49-F238E27FC236}">
                <a16:creationId xmlns:a16="http://schemas.microsoft.com/office/drawing/2014/main" xmlns="" id="{E2ED7DD4-4A14-4DD4-B8D9-1F80EBA027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478" y="2128110"/>
            <a:ext cx="809774" cy="809774"/>
          </a:xfrm>
          <a:prstGeom prst="rect">
            <a:avLst/>
          </a:prstGeom>
        </p:spPr>
      </p:pic>
      <p:sp>
        <p:nvSpPr>
          <p:cNvPr id="13" name="テキスト ボックス 12">
            <a:extLst>
              <a:ext uri="{FF2B5EF4-FFF2-40B4-BE49-F238E27FC236}">
                <a16:creationId xmlns:a16="http://schemas.microsoft.com/office/drawing/2014/main" xmlns="" id="{50ED36E3-29A3-4DE0-8B73-925EE92F4B54}"/>
              </a:ext>
            </a:extLst>
          </p:cNvPr>
          <p:cNvSpPr txBox="1"/>
          <p:nvPr/>
        </p:nvSpPr>
        <p:spPr>
          <a:xfrm>
            <a:off x="765544" y="1179064"/>
            <a:ext cx="5569288" cy="809774"/>
          </a:xfrm>
          <a:prstGeom prst="rect">
            <a:avLst/>
          </a:prstGeom>
          <a:noFill/>
        </p:spPr>
        <p:txBody>
          <a:bodyPr wrap="square" rtlCol="0">
            <a:prstTxWarp prst="textPlain">
              <a:avLst/>
            </a:prstTxWarp>
            <a:spAutoFit/>
          </a:bodyPr>
          <a:lstStyle/>
          <a:p>
            <a:pPr algn="ctr"/>
            <a:r>
              <a:rPr kumimoji="1" lang="ja-JP" altLang="en-US" sz="6600" dirty="0">
                <a:ln w="28575">
                  <a:solidFill>
                    <a:srgbClr val="00B0F0"/>
                  </a:solidFill>
                </a:ln>
                <a:solidFill>
                  <a:srgbClr val="FFFF00"/>
                </a:solidFill>
                <a:latin typeface="HGP創英角ﾎﾟｯﾌﾟ体" panose="040B0A00000000000000" pitchFamily="50" charset="-128"/>
                <a:ea typeface="HGP創英角ﾎﾟｯﾌﾟ体" panose="040B0A00000000000000" pitchFamily="50" charset="-128"/>
              </a:rPr>
              <a:t>アップ</a:t>
            </a:r>
            <a:r>
              <a:rPr kumimoji="1" lang="ja-JP" altLang="en-US" sz="6600" dirty="0">
                <a:ln w="28575">
                  <a:solidFill>
                    <a:srgbClr val="00B0F0"/>
                  </a:solidFill>
                </a:ln>
                <a:solidFill>
                  <a:srgbClr val="92D050"/>
                </a:solidFill>
                <a:latin typeface="HGP創英角ﾎﾟｯﾌﾟ体" panose="040B0A00000000000000" pitchFamily="50" charset="-128"/>
                <a:ea typeface="HGP創英角ﾎﾟｯﾌﾟ体" panose="040B0A00000000000000" pitchFamily="50" charset="-128"/>
              </a:rPr>
              <a:t>キッズ</a:t>
            </a:r>
            <a:r>
              <a:rPr kumimoji="1" lang="ja-JP" altLang="en-US" sz="6600" dirty="0">
                <a:ln w="28575">
                  <a:solidFill>
                    <a:srgbClr val="FF3300"/>
                  </a:solidFill>
                </a:ln>
                <a:solidFill>
                  <a:srgbClr val="FFC000"/>
                </a:solidFill>
                <a:latin typeface="HGP創英角ﾎﾟｯﾌﾟ体" panose="040B0A00000000000000" pitchFamily="50" charset="-128"/>
                <a:ea typeface="HGP創英角ﾎﾟｯﾌﾟ体" panose="040B0A00000000000000" pitchFamily="50" charset="-128"/>
              </a:rPr>
              <a:t>☆</a:t>
            </a:r>
          </a:p>
        </p:txBody>
      </p:sp>
      <p:sp>
        <p:nvSpPr>
          <p:cNvPr id="15" name="テキスト ボックス 14">
            <a:extLst>
              <a:ext uri="{FF2B5EF4-FFF2-40B4-BE49-F238E27FC236}">
                <a16:creationId xmlns:a16="http://schemas.microsoft.com/office/drawing/2014/main" xmlns="" id="{F40576C1-69DD-4DB1-BB51-8E1802B588F6}"/>
              </a:ext>
            </a:extLst>
          </p:cNvPr>
          <p:cNvSpPr txBox="1"/>
          <p:nvPr/>
        </p:nvSpPr>
        <p:spPr>
          <a:xfrm rot="20541831">
            <a:off x="-416817" y="361064"/>
            <a:ext cx="2920359" cy="923330"/>
          </a:xfrm>
          <a:prstGeom prst="rect">
            <a:avLst/>
          </a:prstGeom>
          <a:noFill/>
        </p:spPr>
        <p:txBody>
          <a:bodyPr wrap="square" rtlCol="0">
            <a:spAutoFit/>
          </a:bodyPr>
          <a:lstStyle/>
          <a:p>
            <a:pPr algn="ctr"/>
            <a:r>
              <a:rPr kumimoji="1" lang="en-US" altLang="ja-JP" sz="5400" b="1" dirty="0">
                <a:ln>
                  <a:solidFill>
                    <a:srgbClr val="0070C0"/>
                  </a:solidFill>
                </a:ln>
                <a:solidFill>
                  <a:srgbClr val="FFFF00"/>
                </a:solidFill>
                <a:latin typeface="HGP創英角ﾎﾟｯﾌﾟ体" panose="040B0A00000000000000" pitchFamily="50" charset="-128"/>
                <a:ea typeface="HGP創英角ﾎﾟｯﾌﾟ体" panose="040B0A00000000000000" pitchFamily="50" charset="-128"/>
              </a:rPr>
              <a:t>mi</a:t>
            </a:r>
            <a:r>
              <a:rPr kumimoji="1" lang="en-US" altLang="ja-JP" sz="5400" b="1" dirty="0">
                <a:ln>
                  <a:solidFill>
                    <a:srgbClr val="00B0F0"/>
                  </a:solidFill>
                </a:ln>
                <a:solidFill>
                  <a:srgbClr val="92D050"/>
                </a:solidFill>
                <a:latin typeface="HGP創英角ﾎﾟｯﾌﾟ体" panose="040B0A00000000000000" pitchFamily="50" charset="-128"/>
                <a:ea typeface="HGP創英角ﾎﾟｯﾌﾟ体" panose="040B0A00000000000000" pitchFamily="50" charset="-128"/>
              </a:rPr>
              <a:t>ni</a:t>
            </a:r>
            <a:endParaRPr kumimoji="1" lang="ja-JP" altLang="en-US" sz="6600" b="1" dirty="0">
              <a:ln>
                <a:solidFill>
                  <a:srgbClr val="00B0F0"/>
                </a:solidFill>
              </a:ln>
              <a:solidFill>
                <a:srgbClr val="92D050"/>
              </a:solidFill>
              <a:latin typeface="HGP創英角ﾎﾟｯﾌﾟ体" panose="040B0A00000000000000" pitchFamily="50" charset="-128"/>
              <a:ea typeface="HGP創英角ﾎﾟｯﾌﾟ体" panose="040B0A00000000000000" pitchFamily="50" charset="-128"/>
            </a:endParaRPr>
          </a:p>
        </p:txBody>
      </p:sp>
      <p:sp>
        <p:nvSpPr>
          <p:cNvPr id="2" name="テキスト ボックス 1">
            <a:extLst>
              <a:ext uri="{FF2B5EF4-FFF2-40B4-BE49-F238E27FC236}">
                <a16:creationId xmlns:a16="http://schemas.microsoft.com/office/drawing/2014/main" xmlns="" id="{08C7A14C-279E-45E7-821C-5BEDEEB68E03}"/>
              </a:ext>
            </a:extLst>
          </p:cNvPr>
          <p:cNvSpPr txBox="1"/>
          <p:nvPr/>
        </p:nvSpPr>
        <p:spPr>
          <a:xfrm>
            <a:off x="1197665" y="2117781"/>
            <a:ext cx="4462670" cy="646331"/>
          </a:xfrm>
          <a:prstGeom prst="rect">
            <a:avLst/>
          </a:prstGeom>
          <a:noFill/>
        </p:spPr>
        <p:txBody>
          <a:bodyPr wrap="square" rtlCol="0">
            <a:spAutoFit/>
          </a:bodyPr>
          <a:lstStyle/>
          <a:p>
            <a:pPr algn="ctr"/>
            <a:r>
              <a:rPr kumimoji="1" lang="ja-JP" altLang="en-US" sz="3600" b="1" dirty="0">
                <a:ln w="3175">
                  <a:solidFill>
                    <a:srgbClr val="00B0F0"/>
                  </a:solidFill>
                </a:ln>
                <a:solidFill>
                  <a:srgbClr val="002060"/>
                </a:solidFill>
                <a:latin typeface="HG丸ｺﾞｼｯｸM-PRO" panose="020F0600000000000000" pitchFamily="50" charset="-128"/>
                <a:ea typeface="HG丸ｺﾞｼｯｸM-PRO" panose="020F0600000000000000" pitchFamily="50" charset="-128"/>
              </a:rPr>
              <a:t>★☆開催要項☆★</a:t>
            </a:r>
          </a:p>
        </p:txBody>
      </p:sp>
      <p:pic>
        <p:nvPicPr>
          <p:cNvPr id="16" name="図 15">
            <a:extLst>
              <a:ext uri="{FF2B5EF4-FFF2-40B4-BE49-F238E27FC236}">
                <a16:creationId xmlns:a16="http://schemas.microsoft.com/office/drawing/2014/main" xmlns="" id="{BD52F774-DA1B-49C2-925E-751D58A43C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14198" y="8613137"/>
            <a:ext cx="904922" cy="1155031"/>
          </a:xfrm>
          <a:prstGeom prst="rect">
            <a:avLst/>
          </a:prstGeom>
        </p:spPr>
      </p:pic>
      <p:sp>
        <p:nvSpPr>
          <p:cNvPr id="4" name="テキスト ボックス 3"/>
          <p:cNvSpPr txBox="1"/>
          <p:nvPr/>
        </p:nvSpPr>
        <p:spPr>
          <a:xfrm>
            <a:off x="4954772" y="453397"/>
            <a:ext cx="1380060" cy="369332"/>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令和</a:t>
            </a:r>
            <a:r>
              <a:rPr kumimoji="1" lang="en-US" altLang="ja-JP" dirty="0">
                <a:latin typeface="HGS創英角ﾎﾟｯﾌﾟ体" panose="040B0A00000000000000" pitchFamily="50" charset="-128"/>
                <a:ea typeface="HGS創英角ﾎﾟｯﾌﾟ体" panose="040B0A00000000000000" pitchFamily="50" charset="-128"/>
              </a:rPr>
              <a:t>5</a:t>
            </a:r>
            <a:r>
              <a:rPr kumimoji="1" lang="ja-JP" altLang="en-US" dirty="0">
                <a:latin typeface="HGS創英角ﾎﾟｯﾌﾟ体" panose="040B0A00000000000000" pitchFamily="50" charset="-128"/>
                <a:ea typeface="HGS創英角ﾎﾟｯﾌﾟ体" panose="040B0A00000000000000" pitchFamily="50" charset="-128"/>
              </a:rPr>
              <a:t>年度</a:t>
            </a:r>
          </a:p>
        </p:txBody>
      </p:sp>
    </p:spTree>
    <p:extLst>
      <p:ext uri="{BB962C8B-B14F-4D97-AF65-F5344CB8AC3E}">
        <p14:creationId xmlns:p14="http://schemas.microsoft.com/office/powerpoint/2010/main" val="4494725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1010</TotalTime>
  <Words>248</Words>
  <Application>Microsoft Office PowerPoint</Application>
  <PresentationFormat>A4 210 x 297 mm</PresentationFormat>
  <Paragraphs>117</Paragraphs>
  <Slides>3</Slides>
  <Notes>0</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FJ-USER</cp:lastModifiedBy>
  <cp:revision>18</cp:revision>
  <cp:lastPrinted>2023-11-28T05:33:04Z</cp:lastPrinted>
  <dcterms:created xsi:type="dcterms:W3CDTF">2021-08-27T06:40:22Z</dcterms:created>
  <dcterms:modified xsi:type="dcterms:W3CDTF">2024-01-17T04:25:22Z</dcterms:modified>
</cp:coreProperties>
</file>